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56" r:id="rId2"/>
    <p:sldId id="257" r:id="rId3"/>
    <p:sldId id="258" r:id="rId4"/>
    <p:sldId id="282" r:id="rId5"/>
    <p:sldId id="260" r:id="rId6"/>
    <p:sldId id="269" r:id="rId7"/>
    <p:sldId id="270" r:id="rId8"/>
    <p:sldId id="283" r:id="rId9"/>
    <p:sldId id="271" r:id="rId10"/>
    <p:sldId id="262" r:id="rId11"/>
    <p:sldId id="274" r:id="rId12"/>
    <p:sldId id="284" r:id="rId13"/>
    <p:sldId id="276" r:id="rId14"/>
    <p:sldId id="277" r:id="rId15"/>
    <p:sldId id="275" r:id="rId16"/>
    <p:sldId id="263" r:id="rId17"/>
    <p:sldId id="278" r:id="rId18"/>
    <p:sldId id="266" r:id="rId19"/>
    <p:sldId id="268" r:id="rId20"/>
    <p:sldId id="273" r:id="rId21"/>
    <p:sldId id="272" r:id="rId22"/>
    <p:sldId id="281" r:id="rId23"/>
    <p:sldId id="280" r:id="rId24"/>
    <p:sldId id="279" r:id="rId25"/>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8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005" autoAdjust="0"/>
    <p:restoredTop sz="94660"/>
  </p:normalViewPr>
  <p:slideViewPr>
    <p:cSldViewPr snapToGrid="0">
      <p:cViewPr varScale="1">
        <p:scale>
          <a:sx n="70" d="100"/>
          <a:sy n="70" d="100"/>
        </p:scale>
        <p:origin x="536"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p:cNvSpPr>
            <a:spLocks noGrp="1"/>
          </p:cNvSpPr>
          <p:nvPr>
            <p:ph type="ctrTitle"/>
          </p:nvPr>
        </p:nvSpPr>
        <p:spPr>
          <a:xfrm>
            <a:off x="1524000" y="1122363"/>
            <a:ext cx="9144000" cy="2387600"/>
          </a:xfrm>
        </p:spPr>
        <p:txBody>
          <a:bodyPr anchor="b"/>
          <a:lstStyle>
            <a:lvl1pPr algn="ctr">
              <a:defRPr sz="6000"/>
            </a:lvl1pPr>
          </a:lstStyle>
          <a:p>
            <a:r>
              <a:rPr lang="he-IL" smtClean="0"/>
              <a:t>לחץ כדי לערוך סגנון כותרת של תבנית בסיס</a:t>
            </a:r>
            <a:endParaRPr lang="he-IL"/>
          </a:p>
        </p:txBody>
      </p:sp>
      <p:sp>
        <p:nvSpPr>
          <p:cNvPr id="3" name="כותרת משנה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smtClean="0"/>
              <a:t>לחץ כדי לערוך סגנון כותרת משנה של תבנית בסיס</a:t>
            </a:r>
            <a:endParaRPr lang="he-IL"/>
          </a:p>
        </p:txBody>
      </p:sp>
      <p:sp>
        <p:nvSpPr>
          <p:cNvPr id="4" name="מציין מיקום של תאריך 3"/>
          <p:cNvSpPr>
            <a:spLocks noGrp="1"/>
          </p:cNvSpPr>
          <p:nvPr>
            <p:ph type="dt" sz="half" idx="10"/>
          </p:nvPr>
        </p:nvSpPr>
        <p:spPr/>
        <p:txBody>
          <a:bodyPr/>
          <a:lstStyle/>
          <a:p>
            <a:fld id="{00F2097B-F316-472F-996A-5D7D6E21A1CD}" type="datetimeFigureOut">
              <a:rPr lang="he-IL" smtClean="0"/>
              <a:t>כ"ט/שבט/תשפ"א</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2241084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he-IL"/>
          </a:p>
        </p:txBody>
      </p:sp>
      <p:sp>
        <p:nvSpPr>
          <p:cNvPr id="3" name="מציין מיקום של טקסט אנכי 2"/>
          <p:cNvSpPr>
            <a:spLocks noGrp="1"/>
          </p:cNvSpPr>
          <p:nvPr>
            <p:ph type="body" orient="vert" idx="1"/>
          </p:nvPr>
        </p:nvSpPr>
        <p:spPr/>
        <p:txBody>
          <a:bodyPr vert="eaVert"/>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של תאריך 3"/>
          <p:cNvSpPr>
            <a:spLocks noGrp="1"/>
          </p:cNvSpPr>
          <p:nvPr>
            <p:ph type="dt" sz="half" idx="10"/>
          </p:nvPr>
        </p:nvSpPr>
        <p:spPr/>
        <p:txBody>
          <a:bodyPr/>
          <a:lstStyle/>
          <a:p>
            <a:fld id="{00F2097B-F316-472F-996A-5D7D6E21A1CD}" type="datetimeFigureOut">
              <a:rPr lang="he-IL" smtClean="0"/>
              <a:t>כ"ט/שבט/תשפ"א</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1793545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8724900" y="365125"/>
            <a:ext cx="2628900" cy="5811838"/>
          </a:xfrm>
        </p:spPr>
        <p:txBody>
          <a:bodyPr vert="eaVert"/>
          <a:lstStyle/>
          <a:p>
            <a:r>
              <a:rPr lang="he-IL" smtClean="0"/>
              <a:t>לחץ כדי לערוך סגנון כותרת של תבנית בסיס</a:t>
            </a:r>
            <a:endParaRPr lang="he-IL"/>
          </a:p>
        </p:txBody>
      </p:sp>
      <p:sp>
        <p:nvSpPr>
          <p:cNvPr id="3" name="מציין מיקום של טקסט אנכי 2"/>
          <p:cNvSpPr>
            <a:spLocks noGrp="1"/>
          </p:cNvSpPr>
          <p:nvPr>
            <p:ph type="body" orient="vert" idx="1"/>
          </p:nvPr>
        </p:nvSpPr>
        <p:spPr>
          <a:xfrm>
            <a:off x="838200" y="365125"/>
            <a:ext cx="7734300" cy="5811838"/>
          </a:xfrm>
        </p:spPr>
        <p:txBody>
          <a:bodyPr vert="eaVert"/>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של תאריך 3"/>
          <p:cNvSpPr>
            <a:spLocks noGrp="1"/>
          </p:cNvSpPr>
          <p:nvPr>
            <p:ph type="dt" sz="half" idx="10"/>
          </p:nvPr>
        </p:nvSpPr>
        <p:spPr/>
        <p:txBody>
          <a:bodyPr/>
          <a:lstStyle/>
          <a:p>
            <a:fld id="{00F2097B-F316-472F-996A-5D7D6E21A1CD}" type="datetimeFigureOut">
              <a:rPr lang="he-IL" smtClean="0"/>
              <a:t>כ"ט/שבט/תשפ"א</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176140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he-IL"/>
          </a:p>
        </p:txBody>
      </p:sp>
      <p:sp>
        <p:nvSpPr>
          <p:cNvPr id="3" name="מציין מיקום תוכן 2"/>
          <p:cNvSpPr>
            <a:spLocks noGrp="1"/>
          </p:cNvSpPr>
          <p:nvPr>
            <p:ph idx="1"/>
          </p:nvPr>
        </p:nvSpPr>
        <p:spPr/>
        <p:txBody>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של תאריך 3"/>
          <p:cNvSpPr>
            <a:spLocks noGrp="1"/>
          </p:cNvSpPr>
          <p:nvPr>
            <p:ph type="dt" sz="half" idx="10"/>
          </p:nvPr>
        </p:nvSpPr>
        <p:spPr/>
        <p:txBody>
          <a:bodyPr/>
          <a:lstStyle/>
          <a:p>
            <a:fld id="{00F2097B-F316-472F-996A-5D7D6E21A1CD}" type="datetimeFigureOut">
              <a:rPr lang="he-IL" smtClean="0"/>
              <a:t>כ"ט/שבט/תשפ"א</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682772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p:cNvSpPr>
            <a:spLocks noGrp="1"/>
          </p:cNvSpPr>
          <p:nvPr>
            <p:ph type="title"/>
          </p:nvPr>
        </p:nvSpPr>
        <p:spPr>
          <a:xfrm>
            <a:off x="831850" y="1709738"/>
            <a:ext cx="10515600" cy="2852737"/>
          </a:xfrm>
        </p:spPr>
        <p:txBody>
          <a:bodyPr anchor="b"/>
          <a:lstStyle>
            <a:lvl1pPr>
              <a:defRPr sz="6000"/>
            </a:lvl1pPr>
          </a:lstStyle>
          <a:p>
            <a:r>
              <a:rPr lang="he-IL" smtClean="0"/>
              <a:t>לחץ כדי לערוך סגנון כותרת של תבנית בסיס</a:t>
            </a:r>
            <a:endParaRPr lang="he-IL"/>
          </a:p>
        </p:txBody>
      </p:sp>
      <p:sp>
        <p:nvSpPr>
          <p:cNvPr id="3" name="מציין מיקום טקסט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smtClean="0"/>
              <a:t>לחץ כדי לערוך סגנונות טקסט של תבנית בסיס</a:t>
            </a:r>
          </a:p>
        </p:txBody>
      </p:sp>
      <p:sp>
        <p:nvSpPr>
          <p:cNvPr id="4" name="מציין מיקום של תאריך 3"/>
          <p:cNvSpPr>
            <a:spLocks noGrp="1"/>
          </p:cNvSpPr>
          <p:nvPr>
            <p:ph type="dt" sz="half" idx="10"/>
          </p:nvPr>
        </p:nvSpPr>
        <p:spPr/>
        <p:txBody>
          <a:bodyPr/>
          <a:lstStyle/>
          <a:p>
            <a:fld id="{00F2097B-F316-472F-996A-5D7D6E21A1CD}" type="datetimeFigureOut">
              <a:rPr lang="he-IL" smtClean="0"/>
              <a:t>כ"ט/שבט/תשפ"א</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566407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he-IL"/>
          </a:p>
        </p:txBody>
      </p:sp>
      <p:sp>
        <p:nvSpPr>
          <p:cNvPr id="3" name="מציין מיקום תוכן 2"/>
          <p:cNvSpPr>
            <a:spLocks noGrp="1"/>
          </p:cNvSpPr>
          <p:nvPr>
            <p:ph sz="half" idx="1"/>
          </p:nvPr>
        </p:nvSpPr>
        <p:spPr>
          <a:xfrm>
            <a:off x="838200" y="1825625"/>
            <a:ext cx="5181600" cy="4351338"/>
          </a:xfrm>
        </p:spPr>
        <p:txBody>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תוכן 3"/>
          <p:cNvSpPr>
            <a:spLocks noGrp="1"/>
          </p:cNvSpPr>
          <p:nvPr>
            <p:ph sz="half" idx="2"/>
          </p:nvPr>
        </p:nvSpPr>
        <p:spPr>
          <a:xfrm>
            <a:off x="6172200" y="1825625"/>
            <a:ext cx="5181600" cy="4351338"/>
          </a:xfrm>
        </p:spPr>
        <p:txBody>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5" name="מציין מיקום של תאריך 4"/>
          <p:cNvSpPr>
            <a:spLocks noGrp="1"/>
          </p:cNvSpPr>
          <p:nvPr>
            <p:ph type="dt" sz="half" idx="10"/>
          </p:nvPr>
        </p:nvSpPr>
        <p:spPr/>
        <p:txBody>
          <a:bodyPr/>
          <a:lstStyle/>
          <a:p>
            <a:fld id="{00F2097B-F316-472F-996A-5D7D6E21A1CD}" type="datetimeFigureOut">
              <a:rPr lang="he-IL" smtClean="0"/>
              <a:t>כ"ט/שבט/תשפ"א</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74637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365125"/>
            <a:ext cx="10515600" cy="1325563"/>
          </a:xfrm>
        </p:spPr>
        <p:txBody>
          <a:bodyPr/>
          <a:lstStyle/>
          <a:p>
            <a:r>
              <a:rPr lang="he-IL" smtClean="0"/>
              <a:t>לחץ כדי לערוך סגנון כותרת של תבנית בסיס</a:t>
            </a:r>
            <a:endParaRPr lang="he-IL"/>
          </a:p>
        </p:txBody>
      </p:sp>
      <p:sp>
        <p:nvSpPr>
          <p:cNvPr id="3" name="מציין מיקום טקסט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smtClean="0"/>
              <a:t>לחץ כדי לערוך סגנונות טקסט של תבנית בסיס</a:t>
            </a:r>
          </a:p>
        </p:txBody>
      </p:sp>
      <p:sp>
        <p:nvSpPr>
          <p:cNvPr id="4" name="מציין מיקום תוכן 3"/>
          <p:cNvSpPr>
            <a:spLocks noGrp="1"/>
          </p:cNvSpPr>
          <p:nvPr>
            <p:ph sz="half" idx="2"/>
          </p:nvPr>
        </p:nvSpPr>
        <p:spPr>
          <a:xfrm>
            <a:off x="839788" y="2505075"/>
            <a:ext cx="5157787" cy="3684588"/>
          </a:xfrm>
        </p:spPr>
        <p:txBody>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5" name="מציין מיקום טקסט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smtClean="0"/>
              <a:t>לחץ כדי לערוך סגנונות טקסט של תבנית בסיס</a:t>
            </a:r>
          </a:p>
        </p:txBody>
      </p:sp>
      <p:sp>
        <p:nvSpPr>
          <p:cNvPr id="6" name="מציין מיקום תוכן 5"/>
          <p:cNvSpPr>
            <a:spLocks noGrp="1"/>
          </p:cNvSpPr>
          <p:nvPr>
            <p:ph sz="quarter" idx="4"/>
          </p:nvPr>
        </p:nvSpPr>
        <p:spPr>
          <a:xfrm>
            <a:off x="6172200" y="2505075"/>
            <a:ext cx="5183188" cy="3684588"/>
          </a:xfrm>
        </p:spPr>
        <p:txBody>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7" name="מציין מיקום של תאריך 6"/>
          <p:cNvSpPr>
            <a:spLocks noGrp="1"/>
          </p:cNvSpPr>
          <p:nvPr>
            <p:ph type="dt" sz="half" idx="10"/>
          </p:nvPr>
        </p:nvSpPr>
        <p:spPr/>
        <p:txBody>
          <a:bodyPr/>
          <a:lstStyle/>
          <a:p>
            <a:fld id="{00F2097B-F316-472F-996A-5D7D6E21A1CD}" type="datetimeFigureOut">
              <a:rPr lang="he-IL" smtClean="0"/>
              <a:t>כ"ט/שבט/תשפ"א</a:t>
            </a:fld>
            <a:endParaRPr lang="he-IL"/>
          </a:p>
        </p:txBody>
      </p:sp>
      <p:sp>
        <p:nvSpPr>
          <p:cNvPr id="8" name="מציין מיקום של כותרת תחתונה 7"/>
          <p:cNvSpPr>
            <a:spLocks noGrp="1"/>
          </p:cNvSpPr>
          <p:nvPr>
            <p:ph type="ftr" sz="quarter" idx="11"/>
          </p:nvPr>
        </p:nvSpPr>
        <p:spPr/>
        <p:txBody>
          <a:bodyPr/>
          <a:lstStyle/>
          <a:p>
            <a:endParaRPr lang="he-IL"/>
          </a:p>
        </p:txBody>
      </p:sp>
      <p:sp>
        <p:nvSpPr>
          <p:cNvPr id="9" name="מציין מיקום של מספר שקופית 8"/>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412072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he-IL"/>
          </a:p>
        </p:txBody>
      </p:sp>
      <p:sp>
        <p:nvSpPr>
          <p:cNvPr id="3" name="מציין מיקום של תאריך 2"/>
          <p:cNvSpPr>
            <a:spLocks noGrp="1"/>
          </p:cNvSpPr>
          <p:nvPr>
            <p:ph type="dt" sz="half" idx="10"/>
          </p:nvPr>
        </p:nvSpPr>
        <p:spPr/>
        <p:txBody>
          <a:bodyPr/>
          <a:lstStyle/>
          <a:p>
            <a:fld id="{00F2097B-F316-472F-996A-5D7D6E21A1CD}" type="datetimeFigureOut">
              <a:rPr lang="he-IL" smtClean="0"/>
              <a:t>כ"ט/שבט/תשפ"א</a:t>
            </a:fld>
            <a:endParaRPr lang="he-IL"/>
          </a:p>
        </p:txBody>
      </p:sp>
      <p:sp>
        <p:nvSpPr>
          <p:cNvPr id="4" name="מציין מיקום של כותרת תחתונה 3"/>
          <p:cNvSpPr>
            <a:spLocks noGrp="1"/>
          </p:cNvSpPr>
          <p:nvPr>
            <p:ph type="ftr" sz="quarter" idx="11"/>
          </p:nvPr>
        </p:nvSpPr>
        <p:spPr/>
        <p:txBody>
          <a:bodyPr/>
          <a:lstStyle/>
          <a:p>
            <a:endParaRPr lang="he-IL"/>
          </a:p>
        </p:txBody>
      </p:sp>
      <p:sp>
        <p:nvSpPr>
          <p:cNvPr id="5" name="מציין מיקום של מספר שקופית 4"/>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2436342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p:cNvSpPr>
            <a:spLocks noGrp="1"/>
          </p:cNvSpPr>
          <p:nvPr>
            <p:ph type="dt" sz="half" idx="10"/>
          </p:nvPr>
        </p:nvSpPr>
        <p:spPr/>
        <p:txBody>
          <a:bodyPr/>
          <a:lstStyle/>
          <a:p>
            <a:fld id="{00F2097B-F316-472F-996A-5D7D6E21A1CD}" type="datetimeFigureOut">
              <a:rPr lang="he-IL" smtClean="0"/>
              <a:t>כ"ט/שבט/תשפ"א</a:t>
            </a:fld>
            <a:endParaRPr lang="he-IL"/>
          </a:p>
        </p:txBody>
      </p:sp>
      <p:sp>
        <p:nvSpPr>
          <p:cNvPr id="3" name="מציין מיקום של כותרת תחתונה 2"/>
          <p:cNvSpPr>
            <a:spLocks noGrp="1"/>
          </p:cNvSpPr>
          <p:nvPr>
            <p:ph type="ftr" sz="quarter" idx="11"/>
          </p:nvPr>
        </p:nvSpPr>
        <p:spPr/>
        <p:txBody>
          <a:bodyPr/>
          <a:lstStyle/>
          <a:p>
            <a:endParaRPr lang="he-IL"/>
          </a:p>
        </p:txBody>
      </p:sp>
      <p:sp>
        <p:nvSpPr>
          <p:cNvPr id="4" name="מציין מיקום של מספר שקופית 3"/>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283275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457200"/>
            <a:ext cx="3932237" cy="1600200"/>
          </a:xfrm>
        </p:spPr>
        <p:txBody>
          <a:bodyPr anchor="b"/>
          <a:lstStyle>
            <a:lvl1pPr>
              <a:defRPr sz="3200"/>
            </a:lvl1pPr>
          </a:lstStyle>
          <a:p>
            <a:r>
              <a:rPr lang="he-IL" smtClean="0"/>
              <a:t>לחץ כדי לערוך סגנון כותרת של תבנית בסיס</a:t>
            </a:r>
            <a:endParaRPr lang="he-IL"/>
          </a:p>
        </p:txBody>
      </p:sp>
      <p:sp>
        <p:nvSpPr>
          <p:cNvPr id="3" name="מציין מיקום תוכן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טקסט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smtClean="0"/>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00F2097B-F316-472F-996A-5D7D6E21A1CD}" type="datetimeFigureOut">
              <a:rPr lang="he-IL" smtClean="0"/>
              <a:t>כ"ט/שבט/תשפ"א</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1490571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457200"/>
            <a:ext cx="3932237" cy="1600200"/>
          </a:xfrm>
        </p:spPr>
        <p:txBody>
          <a:bodyPr anchor="b"/>
          <a:lstStyle>
            <a:lvl1pPr>
              <a:defRPr sz="3200"/>
            </a:lvl1pPr>
          </a:lstStyle>
          <a:p>
            <a:r>
              <a:rPr lang="he-IL" smtClean="0"/>
              <a:t>לחץ כדי לערוך סגנון כותרת של תבנית בסיס</a:t>
            </a:r>
            <a:endParaRPr lang="he-IL"/>
          </a:p>
        </p:txBody>
      </p:sp>
      <p:sp>
        <p:nvSpPr>
          <p:cNvPr id="3" name="מציין מיקום של תמונה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smtClean="0"/>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00F2097B-F316-472F-996A-5D7D6E21A1CD}" type="datetimeFigureOut">
              <a:rPr lang="he-IL" smtClean="0"/>
              <a:t>כ"ט/שבט/תשפ"א</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2083572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smtClean="0"/>
              <a:t>לחץ כדי לערוך סגנון כותרת של תבנית בסיס</a:t>
            </a:r>
            <a:endParaRPr lang="he-IL"/>
          </a:p>
        </p:txBody>
      </p:sp>
      <p:sp>
        <p:nvSpPr>
          <p:cNvPr id="3" name="מציין מיקום טקסט 2"/>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של תאריך 3"/>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00F2097B-F316-472F-996A-5D7D6E21A1CD}" type="datetimeFigureOut">
              <a:rPr lang="he-IL" smtClean="0"/>
              <a:t>כ"ט/שבט/תשפ"א</a:t>
            </a:fld>
            <a:endParaRPr lang="he-IL"/>
          </a:p>
        </p:txBody>
      </p:sp>
      <p:sp>
        <p:nvSpPr>
          <p:cNvPr id="5" name="מציין מיקום של כותרת תחתונה 4"/>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58A600BB-BE12-43BC-B19C-C381EED0E726}" type="slidenum">
              <a:rPr lang="he-IL" smtClean="0"/>
              <a:t>‹#›</a:t>
            </a:fld>
            <a:endParaRPr lang="he-IL"/>
          </a:p>
        </p:txBody>
      </p:sp>
    </p:spTree>
    <p:extLst>
      <p:ext uri="{BB962C8B-B14F-4D97-AF65-F5344CB8AC3E}">
        <p14:creationId xmlns:p14="http://schemas.microsoft.com/office/powerpoint/2010/main" val="11065138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hyperlink" Target="https://www.gemselect.com/english/other-info/gemstone-deposits.php" TargetMode="Externa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hyperlink" Target="https://www.mdpi.com/2073-4441/11/8/1654" TargetMode="External"/><Relationship Id="rId5" Type="http://schemas.openxmlformats.org/officeDocument/2006/relationships/image" Target="../media/image29.png"/><Relationship Id="rId4" Type="http://schemas.openxmlformats.org/officeDocument/2006/relationships/image" Target="../media/image30.JP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jpg"/><Relationship Id="rId9"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hyperlink" Target="video"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קבוצה 2"/>
          <p:cNvGrpSpPr/>
          <p:nvPr/>
        </p:nvGrpSpPr>
        <p:grpSpPr>
          <a:xfrm>
            <a:off x="213360" y="155448"/>
            <a:ext cx="11740896" cy="6537960"/>
            <a:chOff x="213360" y="155448"/>
            <a:chExt cx="11740896" cy="653796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 y="155448"/>
              <a:ext cx="11740896" cy="6537960"/>
            </a:xfrm>
            <a:prstGeom prst="rect">
              <a:avLst/>
            </a:prstGeom>
          </p:spPr>
        </p:pic>
        <p:pic>
          <p:nvPicPr>
            <p:cNvPr id="5" name="תמונה 4"/>
            <p:cNvPicPr>
              <a:picLocks noChangeAspect="1"/>
            </p:cNvPicPr>
            <p:nvPr/>
          </p:nvPicPr>
          <p:blipFill rotWithShape="1">
            <a:blip r:embed="rId2">
              <a:extLst>
                <a:ext uri="{28A0092B-C50C-407E-A947-70E740481C1C}">
                  <a14:useLocalDpi xmlns:a14="http://schemas.microsoft.com/office/drawing/2010/main" val="0"/>
                </a:ext>
              </a:extLst>
            </a:blip>
            <a:srcRect l="9916" t="67879" r="88604" b="29604"/>
            <a:stretch/>
          </p:blipFill>
          <p:spPr>
            <a:xfrm>
              <a:off x="2093976" y="4599432"/>
              <a:ext cx="173736" cy="164592"/>
            </a:xfrm>
            <a:prstGeom prst="rect">
              <a:avLst/>
            </a:prstGeom>
          </p:spPr>
        </p:pic>
      </p:grpSp>
    </p:spTree>
    <p:extLst>
      <p:ext uri="{BB962C8B-B14F-4D97-AF65-F5344CB8AC3E}">
        <p14:creationId xmlns:p14="http://schemas.microsoft.com/office/powerpoint/2010/main" val="1687895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932688" y="0"/>
            <a:ext cx="10494264" cy="6858000"/>
            <a:chOff x="932688" y="0"/>
            <a:chExt cx="10494264"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688" y="0"/>
              <a:ext cx="10494264" cy="6858000"/>
            </a:xfrm>
            <a:prstGeom prst="rect">
              <a:avLst/>
            </a:prstGeom>
          </p:spPr>
        </p:pic>
        <p:sp>
          <p:nvSpPr>
            <p:cNvPr id="3" name="מלבן 2"/>
            <p:cNvSpPr/>
            <p:nvPr/>
          </p:nvSpPr>
          <p:spPr>
            <a:xfrm>
              <a:off x="932688"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1093216" y="878840"/>
            <a:ext cx="5821680" cy="523220"/>
          </a:xfrm>
          <a:prstGeom prst="rect">
            <a:avLst/>
          </a:prstGeom>
          <a:noFill/>
        </p:spPr>
        <p:txBody>
          <a:bodyPr wrap="square" rtlCol="1">
            <a:spAutoFit/>
          </a:bodyPr>
          <a:lstStyle/>
          <a:p>
            <a:pPr algn="l"/>
            <a:r>
              <a:rPr lang="en-US" sz="2800" b="1" dirty="0" smtClean="0">
                <a:latin typeface="Maiandra GD" panose="020E0502030308020204" pitchFamily="34" charset="0"/>
              </a:rPr>
              <a:t>Exploring &amp; visualizing the Data</a:t>
            </a:r>
            <a:endParaRPr lang="he-IL" sz="2800" b="1" dirty="0">
              <a:latin typeface="Maiandra GD" panose="020E0502030308020204" pitchFamily="34" charset="0"/>
            </a:endParaRPr>
          </a:p>
        </p:txBody>
      </p:sp>
      <p:pic>
        <p:nvPicPr>
          <p:cNvPr id="8" name="תמונה 7"/>
          <p:cNvPicPr>
            <a:picLocks noChangeAspect="1"/>
          </p:cNvPicPr>
          <p:nvPr/>
        </p:nvPicPr>
        <p:blipFill rotWithShape="1">
          <a:blip r:embed="rId3"/>
          <a:srcRect l="26399" t="35733" r="36025" b="8134"/>
          <a:stretch/>
        </p:blipFill>
        <p:spPr>
          <a:xfrm>
            <a:off x="3780788" y="1529060"/>
            <a:ext cx="7646163" cy="4679820"/>
          </a:xfrm>
          <a:prstGeom prst="rect">
            <a:avLst/>
          </a:prstGeom>
        </p:spPr>
      </p:pic>
      <p:pic>
        <p:nvPicPr>
          <p:cNvPr id="9" name="תמונה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9447" y="1529060"/>
            <a:ext cx="2588262" cy="3420872"/>
          </a:xfrm>
          <a:prstGeom prst="rect">
            <a:avLst/>
          </a:prstGeom>
        </p:spPr>
      </p:pic>
      <p:sp>
        <p:nvSpPr>
          <p:cNvPr id="10" name="TextBox 9"/>
          <p:cNvSpPr txBox="1"/>
          <p:nvPr/>
        </p:nvSpPr>
        <p:spPr>
          <a:xfrm>
            <a:off x="2920237" y="6188871"/>
            <a:ext cx="8613648" cy="461665"/>
          </a:xfrm>
          <a:prstGeom prst="rect">
            <a:avLst/>
          </a:prstGeom>
          <a:noFill/>
        </p:spPr>
        <p:txBody>
          <a:bodyPr wrap="square" rtlCol="1">
            <a:spAutoFit/>
          </a:bodyPr>
          <a:lstStyle/>
          <a:p>
            <a:pPr algn="l"/>
            <a:r>
              <a:rPr lang="en-US" sz="1200" dirty="0" smtClean="0">
                <a:latin typeface="Maiandra GD" panose="020E0502030308020204" pitchFamily="34" charset="0"/>
              </a:rPr>
              <a:t>After seeing the correlations I dropped one of two stones that appeared to be the exact same stone.</a:t>
            </a:r>
            <a:br>
              <a:rPr lang="en-US" sz="1200" dirty="0" smtClean="0">
                <a:latin typeface="Maiandra GD" panose="020E0502030308020204" pitchFamily="34" charset="0"/>
              </a:rPr>
            </a:br>
            <a:r>
              <a:rPr lang="en-US" sz="1200" dirty="0" smtClean="0">
                <a:latin typeface="Maiandra GD" panose="020E0502030308020204" pitchFamily="34" charset="0"/>
              </a:rPr>
              <a:t>Stones and minerals such as: “Lapis” and “</a:t>
            </a:r>
            <a:r>
              <a:rPr lang="en-US" sz="1200" dirty="0" err="1" smtClean="0">
                <a:latin typeface="Maiandra GD" panose="020E0502030308020204" pitchFamily="34" charset="0"/>
              </a:rPr>
              <a:t>Lasuli</a:t>
            </a:r>
            <a:r>
              <a:rPr lang="en-US" sz="1200" dirty="0">
                <a:latin typeface="Maiandra GD" panose="020E0502030308020204" pitchFamily="34" charset="0"/>
              </a:rPr>
              <a:t>”, “</a:t>
            </a:r>
            <a:r>
              <a:rPr lang="en-US" sz="1200" dirty="0" err="1" smtClean="0">
                <a:latin typeface="Maiandra GD" panose="020E0502030308020204" pitchFamily="34" charset="0"/>
              </a:rPr>
              <a:t>Titanite</a:t>
            </a:r>
            <a:r>
              <a:rPr lang="en-US" sz="1200" dirty="0" smtClean="0">
                <a:latin typeface="Maiandra GD" panose="020E0502030308020204" pitchFamily="34" charset="0"/>
              </a:rPr>
              <a:t>” </a:t>
            </a:r>
            <a:r>
              <a:rPr lang="en-US" sz="1200" dirty="0">
                <a:latin typeface="Maiandra GD" panose="020E0502030308020204" pitchFamily="34" charset="0"/>
              </a:rPr>
              <a:t>and </a:t>
            </a:r>
            <a:r>
              <a:rPr lang="en-US" sz="1200" dirty="0" smtClean="0">
                <a:latin typeface="Maiandra GD" panose="020E0502030308020204" pitchFamily="34" charset="0"/>
              </a:rPr>
              <a:t>“</a:t>
            </a:r>
            <a:r>
              <a:rPr lang="en-US" sz="1200" dirty="0" err="1" smtClean="0">
                <a:latin typeface="Maiandra GD" panose="020E0502030308020204" pitchFamily="34" charset="0"/>
              </a:rPr>
              <a:t>Sphene</a:t>
            </a:r>
            <a:r>
              <a:rPr lang="en-US" sz="1200" dirty="0" smtClean="0">
                <a:latin typeface="Maiandra GD" panose="020E0502030308020204" pitchFamily="34" charset="0"/>
              </a:rPr>
              <a:t>” and more..</a:t>
            </a:r>
            <a:endParaRPr lang="he-IL" sz="1200" dirty="0">
              <a:latin typeface="Maiandra GD" panose="020E0502030308020204" pitchFamily="34" charset="0"/>
            </a:endParaRPr>
          </a:p>
        </p:txBody>
      </p:sp>
    </p:spTree>
    <p:extLst>
      <p:ext uri="{BB962C8B-B14F-4D97-AF65-F5344CB8AC3E}">
        <p14:creationId xmlns:p14="http://schemas.microsoft.com/office/powerpoint/2010/main" val="40425956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932688" y="0"/>
            <a:ext cx="10494264" cy="6858000"/>
            <a:chOff x="932688" y="0"/>
            <a:chExt cx="10494264"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688" y="0"/>
              <a:ext cx="10494264" cy="6858000"/>
            </a:xfrm>
            <a:prstGeom prst="rect">
              <a:avLst/>
            </a:prstGeom>
          </p:spPr>
        </p:pic>
        <p:sp>
          <p:nvSpPr>
            <p:cNvPr id="3" name="מלבן 2"/>
            <p:cNvSpPr/>
            <p:nvPr/>
          </p:nvSpPr>
          <p:spPr>
            <a:xfrm>
              <a:off x="932688"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1157224" y="1005840"/>
            <a:ext cx="5821680" cy="523220"/>
          </a:xfrm>
          <a:prstGeom prst="rect">
            <a:avLst/>
          </a:prstGeom>
          <a:noFill/>
        </p:spPr>
        <p:txBody>
          <a:bodyPr wrap="square" rtlCol="1">
            <a:spAutoFit/>
          </a:bodyPr>
          <a:lstStyle/>
          <a:p>
            <a:pPr algn="l"/>
            <a:r>
              <a:rPr lang="en-US" sz="2800" b="1" dirty="0" smtClean="0">
                <a:latin typeface="Maiandra GD" panose="020E0502030308020204" pitchFamily="34" charset="0"/>
              </a:rPr>
              <a:t>Exploring &amp; visualizing the Data</a:t>
            </a:r>
            <a:endParaRPr lang="he-IL" sz="2800" b="1" dirty="0">
              <a:latin typeface="Maiandra GD" panose="020E0502030308020204" pitchFamily="34" charset="0"/>
            </a:endParaRPr>
          </a:p>
        </p:txBody>
      </p:sp>
      <p:sp>
        <p:nvSpPr>
          <p:cNvPr id="8" name="TextBox 7"/>
          <p:cNvSpPr txBox="1"/>
          <p:nvPr/>
        </p:nvSpPr>
        <p:spPr>
          <a:xfrm>
            <a:off x="1303528" y="1484894"/>
            <a:ext cx="7934960" cy="400110"/>
          </a:xfrm>
          <a:prstGeom prst="rect">
            <a:avLst/>
          </a:prstGeom>
          <a:noFill/>
        </p:spPr>
        <p:txBody>
          <a:bodyPr wrap="square" rtlCol="1">
            <a:spAutoFit/>
          </a:bodyPr>
          <a:lstStyle/>
          <a:p>
            <a:pPr algn="l"/>
            <a:r>
              <a:rPr lang="en-US" sz="2000" b="1" dirty="0" smtClean="0">
                <a:latin typeface="Maiandra GD" panose="020E0502030308020204" pitchFamily="34" charset="0"/>
              </a:rPr>
              <a:t>Splitting the Stones into correlated stone groups</a:t>
            </a:r>
            <a:endParaRPr lang="he-IL" sz="2000" b="1" dirty="0">
              <a:latin typeface="Maiandra GD" panose="020E0502030308020204" pitchFamily="34" charset="0"/>
            </a:endParaRPr>
          </a:p>
        </p:txBody>
      </p:sp>
      <p:pic>
        <p:nvPicPr>
          <p:cNvPr id="9" name="תמונה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4253" y="1353911"/>
            <a:ext cx="1550832" cy="1550832"/>
          </a:xfrm>
          <a:prstGeom prst="rect">
            <a:avLst/>
          </a:prstGeom>
        </p:spPr>
      </p:pic>
      <p:pic>
        <p:nvPicPr>
          <p:cNvPr id="10" name="תמונה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8195" y="1345791"/>
            <a:ext cx="1699405" cy="1699405"/>
          </a:xfrm>
          <a:prstGeom prst="rect">
            <a:avLst/>
          </a:prstGeom>
        </p:spPr>
      </p:pic>
      <p:pic>
        <p:nvPicPr>
          <p:cNvPr id="11" name="תמונה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66958" y="2686745"/>
            <a:ext cx="1565448" cy="1565448"/>
          </a:xfrm>
          <a:prstGeom prst="rect">
            <a:avLst/>
          </a:prstGeom>
        </p:spPr>
      </p:pic>
      <p:pic>
        <p:nvPicPr>
          <p:cNvPr id="12" name="תמונה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3017" y="2686745"/>
            <a:ext cx="1609760" cy="1609760"/>
          </a:xfrm>
          <a:prstGeom prst="rect">
            <a:avLst/>
          </a:prstGeom>
        </p:spPr>
      </p:pic>
      <p:pic>
        <p:nvPicPr>
          <p:cNvPr id="13" name="תמונה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38615" y="3934470"/>
            <a:ext cx="1701330" cy="1701330"/>
          </a:xfrm>
          <a:prstGeom prst="rect">
            <a:avLst/>
          </a:prstGeom>
        </p:spPr>
      </p:pic>
      <p:pic>
        <p:nvPicPr>
          <p:cNvPr id="14" name="תמונה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73954" y="4085757"/>
            <a:ext cx="1731681" cy="1731681"/>
          </a:xfrm>
          <a:prstGeom prst="rect">
            <a:avLst/>
          </a:prstGeom>
        </p:spPr>
      </p:pic>
      <p:pic>
        <p:nvPicPr>
          <p:cNvPr id="15" name="תמונה 14"/>
          <p:cNvPicPr>
            <a:picLocks noChangeAspect="1"/>
          </p:cNvPicPr>
          <p:nvPr/>
        </p:nvPicPr>
        <p:blipFill rotWithShape="1">
          <a:blip r:embed="rId9">
            <a:extLst>
              <a:ext uri="{28A0092B-C50C-407E-A947-70E740481C1C}">
                <a14:useLocalDpi xmlns:a14="http://schemas.microsoft.com/office/drawing/2010/main" val="0"/>
              </a:ext>
            </a:extLst>
          </a:blip>
          <a:srcRect b="11140"/>
          <a:stretch/>
        </p:blipFill>
        <p:spPr>
          <a:xfrm>
            <a:off x="9139658" y="5377188"/>
            <a:ext cx="1653865" cy="1394608"/>
          </a:xfrm>
          <a:prstGeom prst="rect">
            <a:avLst/>
          </a:prstGeom>
        </p:spPr>
      </p:pic>
      <p:pic>
        <p:nvPicPr>
          <p:cNvPr id="16" name="תמונה 15"/>
          <p:cNvPicPr>
            <a:picLocks noChangeAspect="1"/>
          </p:cNvPicPr>
          <p:nvPr/>
        </p:nvPicPr>
        <p:blipFill rotWithShape="1">
          <a:blip r:embed="rId10">
            <a:extLst>
              <a:ext uri="{28A0092B-C50C-407E-A947-70E740481C1C}">
                <a14:useLocalDpi xmlns:a14="http://schemas.microsoft.com/office/drawing/2010/main" val="0"/>
              </a:ext>
            </a:extLst>
          </a:blip>
          <a:srcRect l="22729" t="7999" r="17751" b="8534"/>
          <a:stretch/>
        </p:blipFill>
        <p:spPr>
          <a:xfrm>
            <a:off x="3937139" y="2047931"/>
            <a:ext cx="3763773" cy="4222441"/>
          </a:xfrm>
          <a:prstGeom prst="rect">
            <a:avLst/>
          </a:prstGeom>
        </p:spPr>
      </p:pic>
      <p:pic>
        <p:nvPicPr>
          <p:cNvPr id="18" name="תמונה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1249" y="2151640"/>
            <a:ext cx="2890062" cy="3027091"/>
          </a:xfrm>
          <a:prstGeom prst="rect">
            <a:avLst/>
          </a:prstGeom>
        </p:spPr>
      </p:pic>
    </p:spTree>
    <p:extLst>
      <p:ext uri="{BB962C8B-B14F-4D97-AF65-F5344CB8AC3E}">
        <p14:creationId xmlns:p14="http://schemas.microsoft.com/office/powerpoint/2010/main" val="19336693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932688" y="0"/>
            <a:ext cx="10494264" cy="6858000"/>
            <a:chOff x="932688" y="0"/>
            <a:chExt cx="10494264"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688" y="0"/>
              <a:ext cx="10494264" cy="6858000"/>
            </a:xfrm>
            <a:prstGeom prst="rect">
              <a:avLst/>
            </a:prstGeom>
          </p:spPr>
        </p:pic>
        <p:sp>
          <p:nvSpPr>
            <p:cNvPr id="3" name="מלבן 2"/>
            <p:cNvSpPr/>
            <p:nvPr/>
          </p:nvSpPr>
          <p:spPr>
            <a:xfrm>
              <a:off x="932688"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1157224" y="1005840"/>
            <a:ext cx="5821680" cy="523220"/>
          </a:xfrm>
          <a:prstGeom prst="rect">
            <a:avLst/>
          </a:prstGeom>
          <a:noFill/>
        </p:spPr>
        <p:txBody>
          <a:bodyPr wrap="square" rtlCol="1">
            <a:spAutoFit/>
          </a:bodyPr>
          <a:lstStyle/>
          <a:p>
            <a:pPr algn="l"/>
            <a:r>
              <a:rPr lang="en-US" sz="2800" b="1" dirty="0" smtClean="0">
                <a:latin typeface="Maiandra GD" panose="020E0502030308020204" pitchFamily="34" charset="0"/>
              </a:rPr>
              <a:t>Exploring &amp; visualizing the Data</a:t>
            </a:r>
            <a:endParaRPr lang="he-IL" sz="2800" b="1" dirty="0">
              <a:latin typeface="Maiandra GD" panose="020E0502030308020204" pitchFamily="34" charset="0"/>
            </a:endParaRPr>
          </a:p>
        </p:txBody>
      </p:sp>
      <p:pic>
        <p:nvPicPr>
          <p:cNvPr id="5" name="תמונה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1142" y="851916"/>
            <a:ext cx="5446776" cy="5446776"/>
          </a:xfrm>
          <a:prstGeom prst="rect">
            <a:avLst/>
          </a:prstGeom>
        </p:spPr>
      </p:pic>
      <p:pic>
        <p:nvPicPr>
          <p:cNvPr id="7" name="תמונה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320" y="1582492"/>
            <a:ext cx="6469462" cy="4160520"/>
          </a:xfrm>
          <a:prstGeom prst="rect">
            <a:avLst/>
          </a:prstGeom>
        </p:spPr>
      </p:pic>
      <p:sp>
        <p:nvSpPr>
          <p:cNvPr id="8" name="TextBox 7"/>
          <p:cNvSpPr txBox="1"/>
          <p:nvPr/>
        </p:nvSpPr>
        <p:spPr>
          <a:xfrm>
            <a:off x="1303528" y="1484894"/>
            <a:ext cx="7934960" cy="400110"/>
          </a:xfrm>
          <a:prstGeom prst="rect">
            <a:avLst/>
          </a:prstGeom>
          <a:noFill/>
        </p:spPr>
        <p:txBody>
          <a:bodyPr wrap="square" rtlCol="1">
            <a:spAutoFit/>
          </a:bodyPr>
          <a:lstStyle/>
          <a:p>
            <a:pPr algn="l"/>
            <a:r>
              <a:rPr lang="en-US" sz="2000" b="1" dirty="0" smtClean="0">
                <a:latin typeface="Maiandra GD" panose="020E0502030308020204" pitchFamily="34" charset="0"/>
              </a:rPr>
              <a:t>Visualizing locations with scatter plot</a:t>
            </a:r>
            <a:endParaRPr lang="he-IL" sz="2000" b="1" dirty="0">
              <a:latin typeface="Maiandra GD" panose="020E0502030308020204" pitchFamily="34" charset="0"/>
            </a:endParaRPr>
          </a:p>
        </p:txBody>
      </p:sp>
      <p:sp>
        <p:nvSpPr>
          <p:cNvPr id="9" name="TextBox 8"/>
          <p:cNvSpPr txBox="1"/>
          <p:nvPr/>
        </p:nvSpPr>
        <p:spPr>
          <a:xfrm>
            <a:off x="7262622" y="4636008"/>
            <a:ext cx="3767328" cy="369332"/>
          </a:xfrm>
          <a:prstGeom prst="rect">
            <a:avLst/>
          </a:prstGeom>
          <a:noFill/>
        </p:spPr>
        <p:txBody>
          <a:bodyPr wrap="square" rtlCol="1">
            <a:spAutoFit/>
          </a:bodyPr>
          <a:lstStyle/>
          <a:p>
            <a:pPr algn="l"/>
            <a:r>
              <a:rPr lang="en-US" dirty="0" smtClean="0">
                <a:latin typeface="Maiandra GD" panose="020E0502030308020204" pitchFamily="34" charset="0"/>
              </a:rPr>
              <a:t>Group map</a:t>
            </a:r>
            <a:endParaRPr lang="he-IL" dirty="0">
              <a:latin typeface="Maiandra GD" panose="020E0502030308020204" pitchFamily="34" charset="0"/>
            </a:endParaRPr>
          </a:p>
        </p:txBody>
      </p:sp>
      <p:sp>
        <p:nvSpPr>
          <p:cNvPr id="10" name="מלבן 9"/>
          <p:cNvSpPr/>
          <p:nvPr/>
        </p:nvSpPr>
        <p:spPr>
          <a:xfrm>
            <a:off x="7132779" y="6021693"/>
            <a:ext cx="4090992" cy="276999"/>
          </a:xfrm>
          <a:prstGeom prst="rect">
            <a:avLst/>
          </a:prstGeom>
        </p:spPr>
        <p:txBody>
          <a:bodyPr wrap="none">
            <a:spAutoFit/>
          </a:bodyPr>
          <a:lstStyle/>
          <a:p>
            <a:r>
              <a:rPr lang="en-US" sz="1200" dirty="0">
                <a:latin typeface="Maiandra GD" panose="020E0502030308020204" pitchFamily="34" charset="0"/>
              </a:rPr>
              <a:t>No significant separation can be seen in the </a:t>
            </a:r>
            <a:r>
              <a:rPr lang="en-US" sz="1200" dirty="0" smtClean="0">
                <a:latin typeface="Maiandra GD" panose="020E0502030308020204" pitchFamily="34" charset="0"/>
              </a:rPr>
              <a:t>group graph…</a:t>
            </a:r>
            <a:endParaRPr lang="he-IL" sz="1200" dirty="0">
              <a:latin typeface="Maiandra GD" panose="020E0502030308020204" pitchFamily="34" charset="0"/>
            </a:endParaRPr>
          </a:p>
        </p:txBody>
      </p:sp>
    </p:spTree>
    <p:extLst>
      <p:ext uri="{BB962C8B-B14F-4D97-AF65-F5344CB8AC3E}">
        <p14:creationId xmlns:p14="http://schemas.microsoft.com/office/powerpoint/2010/main" val="21226945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1030224" y="0"/>
            <a:ext cx="10494264" cy="6858000"/>
            <a:chOff x="932688" y="0"/>
            <a:chExt cx="10494264"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688" y="0"/>
              <a:ext cx="10494264" cy="6858000"/>
            </a:xfrm>
            <a:prstGeom prst="rect">
              <a:avLst/>
            </a:prstGeom>
          </p:spPr>
        </p:pic>
        <p:sp>
          <p:nvSpPr>
            <p:cNvPr id="3" name="מלבן 2"/>
            <p:cNvSpPr/>
            <p:nvPr/>
          </p:nvSpPr>
          <p:spPr>
            <a:xfrm>
              <a:off x="932688"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1157224" y="1005840"/>
            <a:ext cx="5821680" cy="523220"/>
          </a:xfrm>
          <a:prstGeom prst="rect">
            <a:avLst/>
          </a:prstGeom>
          <a:noFill/>
        </p:spPr>
        <p:txBody>
          <a:bodyPr wrap="square" rtlCol="1">
            <a:spAutoFit/>
          </a:bodyPr>
          <a:lstStyle/>
          <a:p>
            <a:pPr algn="l"/>
            <a:r>
              <a:rPr lang="en-US" sz="2800" b="1" dirty="0" smtClean="0">
                <a:latin typeface="Maiandra GD" panose="020E0502030308020204" pitchFamily="34" charset="0"/>
              </a:rPr>
              <a:t>Exploring &amp; visualizing the Data</a:t>
            </a:r>
            <a:endParaRPr lang="he-IL" sz="2800" b="1" dirty="0">
              <a:latin typeface="Maiandra GD" panose="020E0502030308020204" pitchFamily="34" charset="0"/>
            </a:endParaRPr>
          </a:p>
        </p:txBody>
      </p:sp>
      <p:sp>
        <p:nvSpPr>
          <p:cNvPr id="8" name="TextBox 7"/>
          <p:cNvSpPr txBox="1"/>
          <p:nvPr/>
        </p:nvSpPr>
        <p:spPr>
          <a:xfrm>
            <a:off x="1303528" y="1484894"/>
            <a:ext cx="7934960" cy="400110"/>
          </a:xfrm>
          <a:prstGeom prst="rect">
            <a:avLst/>
          </a:prstGeom>
          <a:noFill/>
        </p:spPr>
        <p:txBody>
          <a:bodyPr wrap="square" rtlCol="1">
            <a:spAutoFit/>
          </a:bodyPr>
          <a:lstStyle/>
          <a:p>
            <a:pPr algn="l"/>
            <a:r>
              <a:rPr lang="en-US" sz="2000" b="1" dirty="0" smtClean="0">
                <a:latin typeface="Maiandra GD" panose="020E0502030308020204" pitchFamily="34" charset="0"/>
              </a:rPr>
              <a:t>Mapping scatter plot</a:t>
            </a:r>
            <a:endParaRPr lang="he-IL" sz="2000" b="1" dirty="0">
              <a:latin typeface="Maiandra GD" panose="020E0502030308020204" pitchFamily="34" charset="0"/>
            </a:endParaRPr>
          </a:p>
        </p:txBody>
      </p:sp>
      <p:pic>
        <p:nvPicPr>
          <p:cNvPr id="11" name="תמונה 10"/>
          <p:cNvPicPr>
            <a:picLocks noChangeAspect="1"/>
          </p:cNvPicPr>
          <p:nvPr/>
        </p:nvPicPr>
        <p:blipFill rotWithShape="1">
          <a:blip r:embed="rId3">
            <a:extLst>
              <a:ext uri="{28A0092B-C50C-407E-A947-70E740481C1C}">
                <a14:useLocalDpi xmlns:a14="http://schemas.microsoft.com/office/drawing/2010/main" val="0"/>
              </a:ext>
            </a:extLst>
          </a:blip>
          <a:srcRect l="7101" t="10074" r="7862" b="13716"/>
          <a:stretch/>
        </p:blipFill>
        <p:spPr>
          <a:xfrm>
            <a:off x="37640" y="2019220"/>
            <a:ext cx="4829000" cy="3310128"/>
          </a:xfrm>
          <a:prstGeom prst="rect">
            <a:avLst/>
          </a:prstGeom>
        </p:spPr>
      </p:pic>
      <p:sp>
        <p:nvSpPr>
          <p:cNvPr id="12" name="מלבן 11"/>
          <p:cNvSpPr/>
          <p:nvPr/>
        </p:nvSpPr>
        <p:spPr>
          <a:xfrm>
            <a:off x="3667300" y="1687402"/>
            <a:ext cx="2119491" cy="369332"/>
          </a:xfrm>
          <a:prstGeom prst="rect">
            <a:avLst/>
          </a:prstGeom>
        </p:spPr>
        <p:txBody>
          <a:bodyPr wrap="none">
            <a:spAutoFit/>
          </a:bodyPr>
          <a:lstStyle/>
          <a:p>
            <a:r>
              <a:rPr lang="en-US" dirty="0" smtClean="0">
                <a:latin typeface="Maiandra GD" panose="020E0502030308020204" pitchFamily="34" charset="0"/>
              </a:rPr>
              <a:t>With </a:t>
            </a:r>
            <a:r>
              <a:rPr lang="he-IL" dirty="0" err="1" smtClean="0">
                <a:latin typeface="Maiandra GD" panose="020E0502030308020204" pitchFamily="34" charset="0"/>
              </a:rPr>
              <a:t>plotly.express</a:t>
            </a:r>
            <a:endParaRPr lang="he-IL" dirty="0">
              <a:latin typeface="Maiandra GD" panose="020E0502030308020204" pitchFamily="34" charset="0"/>
            </a:endParaRPr>
          </a:p>
        </p:txBody>
      </p:sp>
      <p:cxnSp>
        <p:nvCxnSpPr>
          <p:cNvPr id="14" name="מחבר חץ ישר 13"/>
          <p:cNvCxnSpPr/>
          <p:nvPr/>
        </p:nvCxnSpPr>
        <p:spPr>
          <a:xfrm flipV="1">
            <a:off x="2221436" y="4337915"/>
            <a:ext cx="45720" cy="531412"/>
          </a:xfrm>
          <a:prstGeom prst="straightConnector1">
            <a:avLst/>
          </a:prstGeom>
          <a:ln w="34925">
            <a:solidFill>
              <a:srgbClr val="D688E8"/>
            </a:solidFill>
            <a:tailEnd type="triangle"/>
          </a:ln>
        </p:spPr>
        <p:style>
          <a:lnRef idx="1">
            <a:schemeClr val="accent1"/>
          </a:lnRef>
          <a:fillRef idx="0">
            <a:schemeClr val="accent1"/>
          </a:fillRef>
          <a:effectRef idx="0">
            <a:schemeClr val="accent1"/>
          </a:effectRef>
          <a:fontRef idx="minor">
            <a:schemeClr val="tx1"/>
          </a:fontRef>
        </p:style>
      </p:cxnSp>
      <p:cxnSp>
        <p:nvCxnSpPr>
          <p:cNvPr id="22" name="מחבר חץ ישר 21"/>
          <p:cNvCxnSpPr/>
          <p:nvPr/>
        </p:nvCxnSpPr>
        <p:spPr>
          <a:xfrm flipH="1" flipV="1">
            <a:off x="1636220" y="3488337"/>
            <a:ext cx="454708" cy="1390452"/>
          </a:xfrm>
          <a:prstGeom prst="straightConnector1">
            <a:avLst/>
          </a:prstGeom>
          <a:ln w="34925">
            <a:solidFill>
              <a:srgbClr val="D688E8"/>
            </a:solidFill>
            <a:tailEnd type="triangle"/>
          </a:ln>
        </p:spPr>
        <p:style>
          <a:lnRef idx="1">
            <a:schemeClr val="accent1"/>
          </a:lnRef>
          <a:fillRef idx="0">
            <a:schemeClr val="accent1"/>
          </a:fillRef>
          <a:effectRef idx="0">
            <a:schemeClr val="accent1"/>
          </a:effectRef>
          <a:fontRef idx="minor">
            <a:schemeClr val="tx1"/>
          </a:fontRef>
        </p:style>
      </p:cxnSp>
      <p:grpSp>
        <p:nvGrpSpPr>
          <p:cNvPr id="29" name="קבוצה 28"/>
          <p:cNvGrpSpPr/>
          <p:nvPr/>
        </p:nvGrpSpPr>
        <p:grpSpPr>
          <a:xfrm>
            <a:off x="4256944" y="2477196"/>
            <a:ext cx="7670340" cy="3861221"/>
            <a:chOff x="4256944" y="2477196"/>
            <a:chExt cx="7670340" cy="3861221"/>
          </a:xfrm>
        </p:grpSpPr>
        <p:pic>
          <p:nvPicPr>
            <p:cNvPr id="24" name="תמונה 23"/>
            <p:cNvPicPr>
              <a:picLocks noChangeAspect="1"/>
            </p:cNvPicPr>
            <p:nvPr/>
          </p:nvPicPr>
          <p:blipFill rotWithShape="1">
            <a:blip r:embed="rId4">
              <a:extLst>
                <a:ext uri="{28A0092B-C50C-407E-A947-70E740481C1C}">
                  <a14:useLocalDpi xmlns:a14="http://schemas.microsoft.com/office/drawing/2010/main" val="0"/>
                </a:ext>
              </a:extLst>
            </a:blip>
            <a:srcRect l="8223" t="11498" r="1496" b="15155"/>
            <a:stretch/>
          </p:blipFill>
          <p:spPr>
            <a:xfrm>
              <a:off x="4256944" y="2477196"/>
              <a:ext cx="7670340" cy="3861221"/>
            </a:xfrm>
            <a:prstGeom prst="rect">
              <a:avLst/>
            </a:prstGeom>
          </p:spPr>
        </p:pic>
        <p:sp>
          <p:nvSpPr>
            <p:cNvPr id="28" name="מלבן 27"/>
            <p:cNvSpPr/>
            <p:nvPr/>
          </p:nvSpPr>
          <p:spPr>
            <a:xfrm>
              <a:off x="4256944" y="2477196"/>
              <a:ext cx="7670340" cy="3861221"/>
            </a:xfrm>
            <a:prstGeom prst="rect">
              <a:avLst/>
            </a:prstGeom>
            <a:noFill/>
            <a:ln w="50800" cap="rnd">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20" name="TextBox 19"/>
          <p:cNvSpPr txBox="1"/>
          <p:nvPr/>
        </p:nvSpPr>
        <p:spPr>
          <a:xfrm>
            <a:off x="168148" y="4878789"/>
            <a:ext cx="5449824" cy="584775"/>
          </a:xfrm>
          <a:prstGeom prst="rect">
            <a:avLst/>
          </a:prstGeom>
          <a:noFill/>
        </p:spPr>
        <p:txBody>
          <a:bodyPr wrap="square" rtlCol="1">
            <a:spAutoFit/>
          </a:bodyPr>
          <a:lstStyle/>
          <a:p>
            <a:pPr algn="l"/>
            <a:r>
              <a:rPr lang="en-US" sz="1600" dirty="0" smtClean="0">
                <a:latin typeface="Maiandra GD" panose="020E0502030308020204" pitchFamily="34" charset="0"/>
              </a:rPr>
              <a:t>There was a tiny amount of outliers that I didn’t want to drop, so I manually fixed their coordinates..</a:t>
            </a:r>
            <a:endParaRPr lang="he-IL" sz="1600" dirty="0">
              <a:latin typeface="Maiandra GD" panose="020E0502030308020204" pitchFamily="34" charset="0"/>
            </a:endParaRPr>
          </a:p>
        </p:txBody>
      </p:sp>
      <p:sp>
        <p:nvSpPr>
          <p:cNvPr id="30" name="TextBox 29"/>
          <p:cNvSpPr txBox="1"/>
          <p:nvPr/>
        </p:nvSpPr>
        <p:spPr>
          <a:xfrm>
            <a:off x="8290560" y="6347154"/>
            <a:ext cx="3557380" cy="338554"/>
          </a:xfrm>
          <a:prstGeom prst="rect">
            <a:avLst/>
          </a:prstGeom>
          <a:noFill/>
        </p:spPr>
        <p:txBody>
          <a:bodyPr wrap="square" rtlCol="1">
            <a:spAutoFit/>
          </a:bodyPr>
          <a:lstStyle/>
          <a:p>
            <a:pPr algn="l"/>
            <a:r>
              <a:rPr lang="en-US" sz="1600" dirty="0" smtClean="0">
                <a:latin typeface="Maiandra GD" panose="020E0502030308020204" pitchFamily="34" charset="0"/>
              </a:rPr>
              <a:t>After fixing the outliers</a:t>
            </a:r>
            <a:endParaRPr lang="he-IL" sz="1600" dirty="0">
              <a:latin typeface="Maiandra GD" panose="020E0502030308020204" pitchFamily="34" charset="0"/>
            </a:endParaRPr>
          </a:p>
        </p:txBody>
      </p:sp>
    </p:spTree>
    <p:extLst>
      <p:ext uri="{BB962C8B-B14F-4D97-AF65-F5344CB8AC3E}">
        <p14:creationId xmlns:p14="http://schemas.microsoft.com/office/powerpoint/2010/main" val="18320432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240941" y="-25862"/>
            <a:ext cx="12547599" cy="6858000"/>
            <a:chOff x="932688" y="0"/>
            <a:chExt cx="10494264"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688" y="0"/>
              <a:ext cx="10494264" cy="6858000"/>
            </a:xfrm>
            <a:prstGeom prst="rect">
              <a:avLst/>
            </a:prstGeom>
          </p:spPr>
        </p:pic>
        <p:sp>
          <p:nvSpPr>
            <p:cNvPr id="3" name="מלבן 2"/>
            <p:cNvSpPr/>
            <p:nvPr/>
          </p:nvSpPr>
          <p:spPr>
            <a:xfrm>
              <a:off x="932688"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2538476" y="223648"/>
            <a:ext cx="5821680" cy="523220"/>
          </a:xfrm>
          <a:prstGeom prst="rect">
            <a:avLst/>
          </a:prstGeom>
          <a:noFill/>
        </p:spPr>
        <p:txBody>
          <a:bodyPr wrap="square" rtlCol="1">
            <a:spAutoFit/>
          </a:bodyPr>
          <a:lstStyle/>
          <a:p>
            <a:pPr algn="l"/>
            <a:r>
              <a:rPr lang="en-US" sz="2800" b="1" dirty="0" smtClean="0">
                <a:latin typeface="Maiandra GD" panose="020E0502030308020204" pitchFamily="34" charset="0"/>
              </a:rPr>
              <a:t>Exploring &amp; visualizing the Data</a:t>
            </a:r>
            <a:endParaRPr lang="he-IL" sz="2800" b="1" dirty="0">
              <a:latin typeface="Maiandra GD" panose="020E0502030308020204" pitchFamily="34" charset="0"/>
            </a:endParaRPr>
          </a:p>
        </p:txBody>
      </p:sp>
      <p:sp>
        <p:nvSpPr>
          <p:cNvPr id="8" name="TextBox 7"/>
          <p:cNvSpPr txBox="1"/>
          <p:nvPr/>
        </p:nvSpPr>
        <p:spPr>
          <a:xfrm>
            <a:off x="963705" y="922187"/>
            <a:ext cx="10138305" cy="1169551"/>
          </a:xfrm>
          <a:prstGeom prst="rect">
            <a:avLst/>
          </a:prstGeom>
          <a:noFill/>
        </p:spPr>
        <p:txBody>
          <a:bodyPr wrap="square" rtlCol="1">
            <a:spAutoFit/>
          </a:bodyPr>
          <a:lstStyle/>
          <a:p>
            <a:pPr algn="l"/>
            <a:r>
              <a:rPr lang="en-US" sz="1400" i="1" dirty="0">
                <a:latin typeface="Maiandra GD" panose="020E0502030308020204" pitchFamily="34" charset="0"/>
              </a:rPr>
              <a:t>"Gemstone deposits that are carried by rivers are called placers or alluvial deposits. Rivers can transport gem-bearing rock many hundreds of miles. When the force of the current diminishes, the denser gems, such as diamond, zircon, garnet, sapphire, </a:t>
            </a:r>
            <a:r>
              <a:rPr lang="en-US" sz="1400" i="1" dirty="0" err="1">
                <a:latin typeface="Maiandra GD" panose="020E0502030308020204" pitchFamily="34" charset="0"/>
              </a:rPr>
              <a:t>chrysoberyl</a:t>
            </a:r>
            <a:r>
              <a:rPr lang="en-US" sz="1400" i="1" dirty="0">
                <a:latin typeface="Maiandra GD" panose="020E0502030308020204" pitchFamily="34" charset="0"/>
              </a:rPr>
              <a:t>, topaz, </a:t>
            </a:r>
            <a:r>
              <a:rPr lang="en-US" sz="1400" i="1" dirty="0" err="1">
                <a:latin typeface="Maiandra GD" panose="020E0502030308020204" pitchFamily="34" charset="0"/>
              </a:rPr>
              <a:t>peridot</a:t>
            </a:r>
            <a:r>
              <a:rPr lang="en-US" sz="1400" i="1" dirty="0">
                <a:latin typeface="Maiandra GD" panose="020E0502030308020204" pitchFamily="34" charset="0"/>
              </a:rPr>
              <a:t> and tourmaline, are deposited before the lighter quartz sand. Thus the gems left behind by the river tend to be concentrated in certain places. This makes mining the deposit much easier and more productive</a:t>
            </a:r>
            <a:r>
              <a:rPr lang="en-US" sz="1400" i="1" dirty="0" smtClean="0">
                <a:latin typeface="Maiandra GD" panose="020E0502030308020204" pitchFamily="34" charset="0"/>
              </a:rPr>
              <a:t>.“</a:t>
            </a:r>
          </a:p>
          <a:p>
            <a:pPr algn="l"/>
            <a:r>
              <a:rPr lang="en-US" sz="1400" i="1" dirty="0">
                <a:latin typeface="Maiandra GD" panose="020E0502030308020204" pitchFamily="34" charset="0"/>
              </a:rPr>
              <a:t> </a:t>
            </a:r>
            <a:r>
              <a:rPr lang="en-US" sz="1400" i="1" u="sng" dirty="0">
                <a:latin typeface="Maiandra GD" panose="020E0502030308020204" pitchFamily="34" charset="0"/>
                <a:hlinkClick r:id="rId3"/>
              </a:rPr>
              <a:t>https://www.gemselect.com/english/other-info/gemstone-deposits.php</a:t>
            </a:r>
            <a:endParaRPr lang="he-IL" sz="1400" b="1" i="1" dirty="0">
              <a:latin typeface="Maiandra GD" panose="020E0502030308020204" pitchFamily="34" charset="0"/>
            </a:endParaRPr>
          </a:p>
        </p:txBody>
      </p:sp>
      <p:pic>
        <p:nvPicPr>
          <p:cNvPr id="5" name="תמונה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281" y="2091738"/>
            <a:ext cx="6983132" cy="4204253"/>
          </a:xfrm>
          <a:prstGeom prst="rect">
            <a:avLst/>
          </a:prstGeom>
        </p:spPr>
      </p:pic>
      <p:grpSp>
        <p:nvGrpSpPr>
          <p:cNvPr id="29" name="קבוצה 28"/>
          <p:cNvGrpSpPr/>
          <p:nvPr/>
        </p:nvGrpSpPr>
        <p:grpSpPr>
          <a:xfrm>
            <a:off x="5704063" y="3265797"/>
            <a:ext cx="6487937" cy="3409323"/>
            <a:chOff x="4256944" y="2477196"/>
            <a:chExt cx="7670340" cy="3861221"/>
          </a:xfrm>
        </p:grpSpPr>
        <p:pic>
          <p:nvPicPr>
            <p:cNvPr id="24" name="תמונה 23"/>
            <p:cNvPicPr>
              <a:picLocks noChangeAspect="1"/>
            </p:cNvPicPr>
            <p:nvPr/>
          </p:nvPicPr>
          <p:blipFill rotWithShape="1">
            <a:blip r:embed="rId5">
              <a:extLst>
                <a:ext uri="{28A0092B-C50C-407E-A947-70E740481C1C}">
                  <a14:useLocalDpi xmlns:a14="http://schemas.microsoft.com/office/drawing/2010/main" val="0"/>
                </a:ext>
              </a:extLst>
            </a:blip>
            <a:srcRect l="8223" t="11498" r="1496" b="15155"/>
            <a:stretch/>
          </p:blipFill>
          <p:spPr>
            <a:xfrm>
              <a:off x="4256944" y="2477196"/>
              <a:ext cx="7670340" cy="3861221"/>
            </a:xfrm>
            <a:prstGeom prst="rect">
              <a:avLst/>
            </a:prstGeom>
          </p:spPr>
        </p:pic>
        <p:sp>
          <p:nvSpPr>
            <p:cNvPr id="28" name="מלבן 27"/>
            <p:cNvSpPr/>
            <p:nvPr/>
          </p:nvSpPr>
          <p:spPr>
            <a:xfrm>
              <a:off x="4256944" y="2477196"/>
              <a:ext cx="7670340" cy="3861221"/>
            </a:xfrm>
            <a:prstGeom prst="rect">
              <a:avLst/>
            </a:prstGeom>
            <a:noFill/>
            <a:ln w="50800" cap="rnd">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7" name="TextBox 6"/>
          <p:cNvSpPr txBox="1"/>
          <p:nvPr/>
        </p:nvSpPr>
        <p:spPr>
          <a:xfrm>
            <a:off x="6757027" y="2806666"/>
            <a:ext cx="4826000" cy="461665"/>
          </a:xfrm>
          <a:prstGeom prst="rect">
            <a:avLst/>
          </a:prstGeom>
          <a:noFill/>
        </p:spPr>
        <p:txBody>
          <a:bodyPr wrap="square" rtlCol="1">
            <a:spAutoFit/>
          </a:bodyPr>
          <a:lstStyle/>
          <a:p>
            <a:pPr algn="l"/>
            <a:r>
              <a:rPr lang="en-US" sz="2400" dirty="0" smtClean="0">
                <a:latin typeface="Maiandra GD" panose="020E0502030308020204" pitchFamily="34" charset="0"/>
              </a:rPr>
              <a:t>Can </a:t>
            </a:r>
            <a:r>
              <a:rPr lang="en-US" sz="2400" dirty="0">
                <a:latin typeface="Maiandra GD" panose="020E0502030308020204" pitchFamily="34" charset="0"/>
              </a:rPr>
              <a:t>you see the similarity?</a:t>
            </a:r>
          </a:p>
        </p:txBody>
      </p:sp>
      <p:sp>
        <p:nvSpPr>
          <p:cNvPr id="9" name="מלבן 8"/>
          <p:cNvSpPr/>
          <p:nvPr/>
        </p:nvSpPr>
        <p:spPr>
          <a:xfrm>
            <a:off x="-546530" y="5216830"/>
            <a:ext cx="6175128" cy="246221"/>
          </a:xfrm>
          <a:prstGeom prst="rect">
            <a:avLst/>
          </a:prstGeom>
        </p:spPr>
        <p:txBody>
          <a:bodyPr wrap="square">
            <a:spAutoFit/>
          </a:bodyPr>
          <a:lstStyle/>
          <a:p>
            <a:r>
              <a:rPr lang="en-US" sz="1000" i="1" dirty="0"/>
              <a:t>Image source: </a:t>
            </a:r>
            <a:r>
              <a:rPr lang="en-US" sz="1000" i="1" u="sng" dirty="0">
                <a:hlinkClick r:id="rId6"/>
              </a:rPr>
              <a:t>https://www.mdpi.com/2073-4441/11/8/1654</a:t>
            </a:r>
            <a:r>
              <a:rPr lang="en-US" sz="1000" i="1" dirty="0"/>
              <a:t> From machine learning research article</a:t>
            </a:r>
          </a:p>
        </p:txBody>
      </p:sp>
      <p:cxnSp>
        <p:nvCxnSpPr>
          <p:cNvPr id="13" name="מחבר חץ ישר 12"/>
          <p:cNvCxnSpPr/>
          <p:nvPr/>
        </p:nvCxnSpPr>
        <p:spPr>
          <a:xfrm>
            <a:off x="6218547" y="2876005"/>
            <a:ext cx="1076960" cy="660400"/>
          </a:xfrm>
          <a:prstGeom prst="straightConnector1">
            <a:avLst/>
          </a:prstGeom>
          <a:ln w="57150">
            <a:solidFill>
              <a:srgbClr val="D688E8"/>
            </a:solidFill>
            <a:headEnd type="arrow"/>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7067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932688" y="0"/>
            <a:ext cx="10494264" cy="6858000"/>
            <a:chOff x="932688" y="0"/>
            <a:chExt cx="10494264"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688" y="0"/>
              <a:ext cx="10494264" cy="6858000"/>
            </a:xfrm>
            <a:prstGeom prst="rect">
              <a:avLst/>
            </a:prstGeom>
          </p:spPr>
        </p:pic>
        <p:sp>
          <p:nvSpPr>
            <p:cNvPr id="3" name="מלבן 2"/>
            <p:cNvSpPr/>
            <p:nvPr/>
          </p:nvSpPr>
          <p:spPr>
            <a:xfrm>
              <a:off x="932688"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1157224" y="1005840"/>
            <a:ext cx="5821680" cy="523220"/>
          </a:xfrm>
          <a:prstGeom prst="rect">
            <a:avLst/>
          </a:prstGeom>
          <a:noFill/>
        </p:spPr>
        <p:txBody>
          <a:bodyPr wrap="square" rtlCol="1">
            <a:spAutoFit/>
          </a:bodyPr>
          <a:lstStyle/>
          <a:p>
            <a:pPr algn="l"/>
            <a:r>
              <a:rPr lang="en-US" sz="2800" b="1" dirty="0" smtClean="0">
                <a:latin typeface="Maiandra GD" panose="020E0502030308020204" pitchFamily="34" charset="0"/>
              </a:rPr>
              <a:t>Exploring &amp; visualizing the Data</a:t>
            </a:r>
            <a:endParaRPr lang="he-IL" sz="2800" b="1" dirty="0">
              <a:latin typeface="Maiandra GD" panose="020E0502030308020204" pitchFamily="34" charset="0"/>
            </a:endParaRPr>
          </a:p>
        </p:txBody>
      </p:sp>
      <p:sp>
        <p:nvSpPr>
          <p:cNvPr id="8" name="TextBox 7"/>
          <p:cNvSpPr txBox="1"/>
          <p:nvPr/>
        </p:nvSpPr>
        <p:spPr>
          <a:xfrm>
            <a:off x="1303528" y="1484894"/>
            <a:ext cx="7934960" cy="400110"/>
          </a:xfrm>
          <a:prstGeom prst="rect">
            <a:avLst/>
          </a:prstGeom>
          <a:noFill/>
        </p:spPr>
        <p:txBody>
          <a:bodyPr wrap="square" rtlCol="1">
            <a:spAutoFit/>
          </a:bodyPr>
          <a:lstStyle/>
          <a:p>
            <a:pPr algn="l"/>
            <a:r>
              <a:rPr lang="en-US" sz="2000" b="1" dirty="0" smtClean="0">
                <a:latin typeface="Maiandra GD" panose="020E0502030308020204" pitchFamily="34" charset="0"/>
              </a:rPr>
              <a:t>Visualizing Countries</a:t>
            </a:r>
            <a:endParaRPr lang="he-IL" sz="2000" b="1" dirty="0">
              <a:latin typeface="Maiandra GD" panose="020E0502030308020204" pitchFamily="34" charset="0"/>
            </a:endParaRPr>
          </a:p>
        </p:txBody>
      </p:sp>
      <p:pic>
        <p:nvPicPr>
          <p:cNvPr id="12" name="תמונה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5127" y="1757680"/>
            <a:ext cx="10227857" cy="4261608"/>
          </a:xfrm>
          <a:prstGeom prst="rect">
            <a:avLst/>
          </a:prstGeom>
        </p:spPr>
      </p:pic>
      <p:sp>
        <p:nvSpPr>
          <p:cNvPr id="13" name="מלבן 12"/>
          <p:cNvSpPr/>
          <p:nvPr/>
        </p:nvSpPr>
        <p:spPr>
          <a:xfrm>
            <a:off x="3569716" y="2534900"/>
            <a:ext cx="6818376" cy="2062103"/>
          </a:xfrm>
          <a:prstGeom prst="rect">
            <a:avLst/>
          </a:prstGeom>
        </p:spPr>
        <p:txBody>
          <a:bodyPr wrap="square">
            <a:spAutoFit/>
          </a:bodyPr>
          <a:lstStyle/>
          <a:p>
            <a:pPr algn="l" rtl="0"/>
            <a:r>
              <a:rPr lang="en-US" sz="1600" dirty="0">
                <a:solidFill>
                  <a:srgbClr val="000000"/>
                </a:solidFill>
                <a:latin typeface="Maiandra GD" panose="020E0502030308020204" pitchFamily="34" charset="0"/>
              </a:rPr>
              <a:t>Based on the number of USA's instances in </a:t>
            </a:r>
            <a:r>
              <a:rPr lang="en-US" sz="1600" dirty="0" smtClean="0">
                <a:solidFill>
                  <a:srgbClr val="000000"/>
                </a:solidFill>
                <a:latin typeface="Maiandra GD" panose="020E0502030308020204" pitchFamily="34" charset="0"/>
              </a:rPr>
              <a:t>this graph</a:t>
            </a:r>
            <a:r>
              <a:rPr lang="en-US" sz="1600" dirty="0">
                <a:solidFill>
                  <a:srgbClr val="000000"/>
                </a:solidFill>
                <a:latin typeface="Maiandra GD" panose="020E0502030308020204" pitchFamily="34" charset="0"/>
              </a:rPr>
              <a:t>, we would expect to see the largest collection of </a:t>
            </a:r>
            <a:r>
              <a:rPr lang="en-US" sz="1600" dirty="0" smtClean="0">
                <a:solidFill>
                  <a:srgbClr val="000000"/>
                </a:solidFill>
                <a:latin typeface="Maiandra GD" panose="020E0502030308020204" pitchFamily="34" charset="0"/>
              </a:rPr>
              <a:t>gems there, on the </a:t>
            </a:r>
            <a:r>
              <a:rPr lang="en-US" sz="1600" dirty="0">
                <a:solidFill>
                  <a:srgbClr val="000000"/>
                </a:solidFill>
                <a:latin typeface="Maiandra GD" panose="020E0502030308020204" pitchFamily="34" charset="0"/>
              </a:rPr>
              <a:t>previous </a:t>
            </a:r>
            <a:r>
              <a:rPr lang="en-US" sz="1600" dirty="0" smtClean="0">
                <a:solidFill>
                  <a:srgbClr val="000000"/>
                </a:solidFill>
                <a:latin typeface="Maiandra GD" panose="020E0502030308020204" pitchFamily="34" charset="0"/>
              </a:rPr>
              <a:t>scatter plot. However</a:t>
            </a:r>
            <a:r>
              <a:rPr lang="en-US" sz="1600" dirty="0">
                <a:solidFill>
                  <a:srgbClr val="000000"/>
                </a:solidFill>
                <a:latin typeface="Maiandra GD" panose="020E0502030308020204" pitchFamily="34" charset="0"/>
              </a:rPr>
              <a:t>, in </a:t>
            </a:r>
            <a:r>
              <a:rPr lang="en-US" sz="1600" dirty="0" smtClean="0">
                <a:solidFill>
                  <a:srgbClr val="000000"/>
                </a:solidFill>
                <a:latin typeface="Maiandra GD" panose="020E0502030308020204" pitchFamily="34" charset="0"/>
              </a:rPr>
              <a:t>the scatter plot graph</a:t>
            </a:r>
            <a:r>
              <a:rPr lang="en-US" sz="1600" dirty="0">
                <a:solidFill>
                  <a:srgbClr val="000000"/>
                </a:solidFill>
                <a:latin typeface="Maiandra GD" panose="020E0502030308020204" pitchFamily="34" charset="0"/>
              </a:rPr>
              <a:t>, you </a:t>
            </a:r>
            <a:r>
              <a:rPr lang="en-US" sz="1600" dirty="0" smtClean="0">
                <a:solidFill>
                  <a:srgbClr val="000000"/>
                </a:solidFill>
                <a:latin typeface="Maiandra GD" panose="020E0502030308020204" pitchFamily="34" charset="0"/>
              </a:rPr>
              <a:t>could see </a:t>
            </a:r>
            <a:r>
              <a:rPr lang="en-US" sz="1600" dirty="0">
                <a:solidFill>
                  <a:srgbClr val="000000"/>
                </a:solidFill>
                <a:latin typeface="Maiandra GD" panose="020E0502030308020204" pitchFamily="34" charset="0"/>
              </a:rPr>
              <a:t>that Europe has no less gems instances. The way to explain that, is that the USA is </a:t>
            </a:r>
            <a:r>
              <a:rPr lang="en-US" sz="1600" dirty="0" smtClean="0">
                <a:solidFill>
                  <a:srgbClr val="000000"/>
                </a:solidFill>
                <a:latin typeface="Maiandra GD" panose="020E0502030308020204" pitchFamily="34" charset="0"/>
              </a:rPr>
              <a:t>simply spread </a:t>
            </a:r>
            <a:r>
              <a:rPr lang="en-US" sz="1600" dirty="0">
                <a:solidFill>
                  <a:srgbClr val="000000"/>
                </a:solidFill>
                <a:latin typeface="Maiandra GD" panose="020E0502030308020204" pitchFamily="34" charset="0"/>
              </a:rPr>
              <a:t>over a much larger geographical area compared to European countries</a:t>
            </a:r>
            <a:r>
              <a:rPr lang="en-US" sz="1600" dirty="0" smtClean="0">
                <a:solidFill>
                  <a:srgbClr val="000000"/>
                </a:solidFill>
                <a:latin typeface="Maiandra GD" panose="020E0502030308020204" pitchFamily="34" charset="0"/>
              </a:rPr>
              <a:t>.</a:t>
            </a:r>
            <a:r>
              <a:rPr lang="en-US" sz="1600" dirty="0">
                <a:solidFill>
                  <a:srgbClr val="000000"/>
                </a:solidFill>
                <a:latin typeface="Maiandra GD" panose="020E0502030308020204" pitchFamily="34" charset="0"/>
              </a:rPr>
              <a:t/>
            </a:r>
            <a:br>
              <a:rPr lang="en-US" sz="1600" dirty="0">
                <a:solidFill>
                  <a:srgbClr val="000000"/>
                </a:solidFill>
                <a:latin typeface="Maiandra GD" panose="020E0502030308020204" pitchFamily="34" charset="0"/>
              </a:rPr>
            </a:br>
            <a:r>
              <a:rPr lang="en-US" sz="1600" dirty="0">
                <a:solidFill>
                  <a:srgbClr val="000000"/>
                </a:solidFill>
                <a:latin typeface="Maiandra GD" panose="020E0502030308020204" pitchFamily="34" charset="0"/>
              </a:rPr>
              <a:t>I</a:t>
            </a:r>
            <a:r>
              <a:rPr lang="en-US" sz="1600" dirty="0" smtClean="0">
                <a:solidFill>
                  <a:srgbClr val="000000"/>
                </a:solidFill>
                <a:latin typeface="Maiandra GD" panose="020E0502030308020204" pitchFamily="34" charset="0"/>
              </a:rPr>
              <a:t>f </a:t>
            </a:r>
            <a:r>
              <a:rPr lang="en-US" sz="1600" dirty="0">
                <a:solidFill>
                  <a:srgbClr val="000000"/>
                </a:solidFill>
                <a:latin typeface="Maiandra GD" panose="020E0502030308020204" pitchFamily="34" charset="0"/>
              </a:rPr>
              <a:t>this graph had been divided by continents instead of countries, the findings in this graph would probably have been more similar to the previous ones.</a:t>
            </a:r>
            <a:endParaRPr lang="he-IL" sz="1600" dirty="0">
              <a:latin typeface="Maiandra GD" panose="020E0502030308020204" pitchFamily="34" charset="0"/>
            </a:endParaRPr>
          </a:p>
        </p:txBody>
      </p:sp>
    </p:spTree>
    <p:extLst>
      <p:ext uri="{BB962C8B-B14F-4D97-AF65-F5344CB8AC3E}">
        <p14:creationId xmlns:p14="http://schemas.microsoft.com/office/powerpoint/2010/main" val="5042390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621792" y="0"/>
            <a:ext cx="11426952" cy="6858000"/>
            <a:chOff x="621792" y="0"/>
            <a:chExt cx="11426952"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792" y="0"/>
              <a:ext cx="11426952" cy="6858000"/>
            </a:xfrm>
            <a:prstGeom prst="rect">
              <a:avLst/>
            </a:prstGeom>
          </p:spPr>
        </p:pic>
        <p:sp>
          <p:nvSpPr>
            <p:cNvPr id="3" name="מלבן 2"/>
            <p:cNvSpPr/>
            <p:nvPr/>
          </p:nvSpPr>
          <p:spPr>
            <a:xfrm>
              <a:off x="621792" y="22352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992632" y="944880"/>
            <a:ext cx="4033520" cy="646331"/>
          </a:xfrm>
          <a:prstGeom prst="rect">
            <a:avLst/>
          </a:prstGeom>
          <a:noFill/>
        </p:spPr>
        <p:txBody>
          <a:bodyPr wrap="square" rtlCol="1">
            <a:spAutoFit/>
          </a:bodyPr>
          <a:lstStyle/>
          <a:p>
            <a:pPr algn="l"/>
            <a:r>
              <a:rPr lang="en-US" sz="3600" b="1" dirty="0" smtClean="0">
                <a:latin typeface="Maiandra GD" panose="020E0502030308020204" pitchFamily="34" charset="0"/>
              </a:rPr>
              <a:t>Modeling Data</a:t>
            </a:r>
            <a:endParaRPr lang="he-IL" sz="3600" b="1" dirty="0">
              <a:latin typeface="Maiandra GD" panose="020E0502030308020204" pitchFamily="34" charset="0"/>
            </a:endParaRPr>
          </a:p>
        </p:txBody>
      </p:sp>
      <p:sp>
        <p:nvSpPr>
          <p:cNvPr id="7" name="TextBox 6"/>
          <p:cNvSpPr txBox="1"/>
          <p:nvPr/>
        </p:nvSpPr>
        <p:spPr>
          <a:xfrm>
            <a:off x="1615440" y="2246783"/>
            <a:ext cx="9316720" cy="1200329"/>
          </a:xfrm>
          <a:prstGeom prst="rect">
            <a:avLst/>
          </a:prstGeom>
          <a:noFill/>
        </p:spPr>
        <p:txBody>
          <a:bodyPr wrap="square" rtlCol="1">
            <a:spAutoFit/>
          </a:bodyPr>
          <a:lstStyle/>
          <a:p>
            <a:pPr algn="l"/>
            <a:r>
              <a:rPr lang="en-US" dirty="0">
                <a:latin typeface="Maiandra GD" panose="020E0502030308020204" pitchFamily="34" charset="0"/>
              </a:rPr>
              <a:t>Unfortunately, my division into groups </a:t>
            </a:r>
            <a:r>
              <a:rPr lang="en-US" dirty="0" smtClean="0">
                <a:latin typeface="Maiandra GD" panose="020E0502030308020204" pitchFamily="34" charset="0"/>
              </a:rPr>
              <a:t>gave really poor </a:t>
            </a:r>
            <a:r>
              <a:rPr lang="en-US" dirty="0">
                <a:latin typeface="Maiandra GD" panose="020E0502030308020204" pitchFamily="34" charset="0"/>
              </a:rPr>
              <a:t>results when it </a:t>
            </a:r>
            <a:r>
              <a:rPr lang="en-US" dirty="0" smtClean="0">
                <a:latin typeface="Maiandra GD" panose="020E0502030308020204" pitchFamily="34" charset="0"/>
              </a:rPr>
              <a:t>came </a:t>
            </a:r>
            <a:r>
              <a:rPr lang="en-US" dirty="0">
                <a:latin typeface="Maiandra GD" panose="020E0502030308020204" pitchFamily="34" charset="0"/>
              </a:rPr>
              <a:t>to the machine learning phase</a:t>
            </a:r>
            <a:r>
              <a:rPr lang="en-US" dirty="0" smtClean="0">
                <a:latin typeface="Maiandra GD" panose="020E0502030308020204" pitchFamily="34" charset="0"/>
              </a:rPr>
              <a:t>.</a:t>
            </a:r>
            <a:br>
              <a:rPr lang="en-US" dirty="0" smtClean="0">
                <a:latin typeface="Maiandra GD" panose="020E0502030308020204" pitchFamily="34" charset="0"/>
              </a:rPr>
            </a:br>
            <a:r>
              <a:rPr lang="en-US" dirty="0" smtClean="0">
                <a:latin typeface="Maiandra GD" panose="020E0502030308020204" pitchFamily="34" charset="0"/>
              </a:rPr>
              <a:t>I tried to apply many algorithm models based on my groups labels, but the best accuracy they gained was lower the 0.1</a:t>
            </a:r>
            <a:endParaRPr lang="he-IL" dirty="0">
              <a:latin typeface="Maiandra GD" panose="020E0502030308020204" pitchFamily="34" charset="0"/>
            </a:endParaRPr>
          </a:p>
        </p:txBody>
      </p:sp>
      <p:sp>
        <p:nvSpPr>
          <p:cNvPr id="8" name="TextBox 7"/>
          <p:cNvSpPr txBox="1"/>
          <p:nvPr/>
        </p:nvSpPr>
        <p:spPr>
          <a:xfrm>
            <a:off x="1971040" y="3631922"/>
            <a:ext cx="7559040" cy="1200329"/>
          </a:xfrm>
          <a:prstGeom prst="rect">
            <a:avLst/>
          </a:prstGeom>
          <a:noFill/>
        </p:spPr>
        <p:txBody>
          <a:bodyPr wrap="square" rtlCol="1">
            <a:spAutoFit/>
          </a:bodyPr>
          <a:lstStyle/>
          <a:p>
            <a:pPr algn="l" rtl="0"/>
            <a:r>
              <a:rPr lang="en-US" dirty="0" smtClean="0"/>
              <a:t>So, the </a:t>
            </a:r>
            <a:r>
              <a:rPr lang="en-US" u="sng" dirty="0" smtClean="0"/>
              <a:t>Kmeans algorithm </a:t>
            </a:r>
            <a:r>
              <a:rPr lang="en-US" dirty="0" smtClean="0"/>
              <a:t>has created some new clustering for me…</a:t>
            </a:r>
          </a:p>
          <a:p>
            <a:pPr algn="l" rtl="0"/>
            <a:r>
              <a:rPr lang="en-US" dirty="0" smtClean="0"/>
              <a:t>And it did it much better than I did.</a:t>
            </a:r>
          </a:p>
          <a:p>
            <a:pPr algn="l" rtl="0"/>
            <a:r>
              <a:rPr lang="en-US" dirty="0" smtClean="0"/>
              <a:t>Now that I have 8 clusters I tried some supervised models again and the accuracy has increased multiple times.</a:t>
            </a:r>
            <a:endParaRPr lang="he-IL" dirty="0"/>
          </a:p>
        </p:txBody>
      </p:sp>
      <p:sp>
        <p:nvSpPr>
          <p:cNvPr id="9" name="TextBox 8"/>
          <p:cNvSpPr txBox="1"/>
          <p:nvPr/>
        </p:nvSpPr>
        <p:spPr>
          <a:xfrm>
            <a:off x="1452880" y="1696720"/>
            <a:ext cx="6096000" cy="369332"/>
          </a:xfrm>
          <a:prstGeom prst="rect">
            <a:avLst/>
          </a:prstGeom>
          <a:noFill/>
        </p:spPr>
        <p:txBody>
          <a:bodyPr wrap="square" rtlCol="1">
            <a:spAutoFit/>
          </a:bodyPr>
          <a:lstStyle/>
          <a:p>
            <a:pPr algn="l"/>
            <a:r>
              <a:rPr lang="en-US" b="1" dirty="0" smtClean="0">
                <a:latin typeface="Maiandra GD" panose="020E0502030308020204" pitchFamily="34" charset="0"/>
              </a:rPr>
              <a:t>Part 1 – Unsupervised Learning: Clustering by Kmeans</a:t>
            </a:r>
            <a:endParaRPr lang="he-IL" b="1" dirty="0">
              <a:latin typeface="Maiandra GD" panose="020E0502030308020204" pitchFamily="34" charset="0"/>
            </a:endParaRPr>
          </a:p>
        </p:txBody>
      </p:sp>
      <p:pic>
        <p:nvPicPr>
          <p:cNvPr id="10" name="תמונה 9"/>
          <p:cNvPicPr>
            <a:picLocks noChangeAspect="1"/>
          </p:cNvPicPr>
          <p:nvPr/>
        </p:nvPicPr>
        <p:blipFill rotWithShape="1">
          <a:blip r:embed="rId3"/>
          <a:srcRect l="17667" t="50074" r="33500" b="37333"/>
          <a:stretch/>
        </p:blipFill>
        <p:spPr>
          <a:xfrm>
            <a:off x="3044952" y="4922264"/>
            <a:ext cx="7181292" cy="1041655"/>
          </a:xfrm>
          <a:prstGeom prst="rect">
            <a:avLst/>
          </a:prstGeom>
        </p:spPr>
      </p:pic>
    </p:spTree>
    <p:extLst>
      <p:ext uri="{BB962C8B-B14F-4D97-AF65-F5344CB8AC3E}">
        <p14:creationId xmlns:p14="http://schemas.microsoft.com/office/powerpoint/2010/main" val="8511386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621792" y="0"/>
            <a:ext cx="11426952" cy="6858000"/>
            <a:chOff x="621792" y="0"/>
            <a:chExt cx="11426952"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792" y="0"/>
              <a:ext cx="11426952" cy="6858000"/>
            </a:xfrm>
            <a:prstGeom prst="rect">
              <a:avLst/>
            </a:prstGeom>
          </p:spPr>
        </p:pic>
        <p:sp>
          <p:nvSpPr>
            <p:cNvPr id="3" name="מלבן 2"/>
            <p:cNvSpPr/>
            <p:nvPr/>
          </p:nvSpPr>
          <p:spPr>
            <a:xfrm>
              <a:off x="621792" y="22352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992632" y="813252"/>
            <a:ext cx="4033520" cy="646331"/>
          </a:xfrm>
          <a:prstGeom prst="rect">
            <a:avLst/>
          </a:prstGeom>
          <a:noFill/>
        </p:spPr>
        <p:txBody>
          <a:bodyPr wrap="square" rtlCol="1">
            <a:spAutoFit/>
          </a:bodyPr>
          <a:lstStyle/>
          <a:p>
            <a:pPr algn="l"/>
            <a:r>
              <a:rPr lang="en-US" sz="3600" b="1" dirty="0" smtClean="0">
                <a:latin typeface="Maiandra GD" panose="020E0502030308020204" pitchFamily="34" charset="0"/>
              </a:rPr>
              <a:t>Modeling Data</a:t>
            </a:r>
            <a:endParaRPr lang="he-IL" sz="3600" b="1" dirty="0">
              <a:latin typeface="Maiandra GD" panose="020E0502030308020204" pitchFamily="34" charset="0"/>
            </a:endParaRPr>
          </a:p>
        </p:txBody>
      </p:sp>
      <p:sp>
        <p:nvSpPr>
          <p:cNvPr id="9" name="TextBox 8"/>
          <p:cNvSpPr txBox="1"/>
          <p:nvPr/>
        </p:nvSpPr>
        <p:spPr>
          <a:xfrm>
            <a:off x="1277112" y="1459583"/>
            <a:ext cx="8239760" cy="923330"/>
          </a:xfrm>
          <a:prstGeom prst="rect">
            <a:avLst/>
          </a:prstGeom>
          <a:noFill/>
        </p:spPr>
        <p:txBody>
          <a:bodyPr wrap="square" rtlCol="1">
            <a:spAutoFit/>
          </a:bodyPr>
          <a:lstStyle/>
          <a:p>
            <a:pPr algn="l"/>
            <a:r>
              <a:rPr lang="en-US" b="1" dirty="0" smtClean="0">
                <a:latin typeface="Maiandra GD" panose="020E0502030308020204" pitchFamily="34" charset="0"/>
              </a:rPr>
              <a:t>Part 2 – </a:t>
            </a:r>
            <a:r>
              <a:rPr lang="en-US" b="1" u="sng" dirty="0" smtClean="0">
                <a:latin typeface="Maiandra GD" panose="020E0502030308020204" pitchFamily="34" charset="0"/>
              </a:rPr>
              <a:t>Supervised Learning</a:t>
            </a:r>
            <a:r>
              <a:rPr lang="en-US" b="1" dirty="0">
                <a:latin typeface="Maiandra GD" panose="020E0502030308020204" pitchFamily="34" charset="0"/>
              </a:rPr>
              <a:t>: Comparison of the performance of 3 supervised algorithms: </a:t>
            </a:r>
            <a:r>
              <a:rPr lang="en-US" b="1" dirty="0" err="1">
                <a:latin typeface="Maiandra GD" panose="020E0502030308020204" pitchFamily="34" charset="0"/>
              </a:rPr>
              <a:t>RandomForestClassifier</a:t>
            </a:r>
            <a:r>
              <a:rPr lang="en-US" b="1" dirty="0">
                <a:latin typeface="Maiandra GD" panose="020E0502030308020204" pitchFamily="34" charset="0"/>
              </a:rPr>
              <a:t>, </a:t>
            </a:r>
            <a:r>
              <a:rPr lang="en-US" b="1" dirty="0" err="1">
                <a:latin typeface="Maiandra GD" panose="020E0502030308020204" pitchFamily="34" charset="0"/>
              </a:rPr>
              <a:t>DecisionTreeClassifier</a:t>
            </a:r>
            <a:r>
              <a:rPr lang="en-US" b="1" dirty="0">
                <a:latin typeface="Maiandra GD" panose="020E0502030308020204" pitchFamily="34" charset="0"/>
              </a:rPr>
              <a:t>, and </a:t>
            </a:r>
            <a:r>
              <a:rPr lang="en-US" b="1" dirty="0" smtClean="0">
                <a:latin typeface="Maiandra GD" panose="020E0502030308020204" pitchFamily="34" charset="0"/>
              </a:rPr>
              <a:t>KNN,</a:t>
            </a:r>
          </a:p>
          <a:p>
            <a:pPr algn="l"/>
            <a:r>
              <a:rPr lang="en-US" b="1" dirty="0" smtClean="0">
                <a:latin typeface="Maiandra GD" panose="020E0502030308020204" pitchFamily="34" charset="0"/>
              </a:rPr>
              <a:t>using </a:t>
            </a:r>
            <a:r>
              <a:rPr lang="en-US" b="1" dirty="0" err="1">
                <a:latin typeface="Maiandra GD" panose="020E0502030308020204" pitchFamily="34" charset="0"/>
              </a:rPr>
              <a:t>Sklearn</a:t>
            </a:r>
            <a:r>
              <a:rPr lang="en-US" b="1" dirty="0">
                <a:latin typeface="Maiandra GD" panose="020E0502030308020204" pitchFamily="34" charset="0"/>
              </a:rPr>
              <a:t>.</a:t>
            </a:r>
            <a:endParaRPr lang="he-IL" b="1" dirty="0">
              <a:latin typeface="Maiandra GD" panose="020E0502030308020204" pitchFamily="34" charset="0"/>
            </a:endParaRPr>
          </a:p>
        </p:txBody>
      </p:sp>
      <p:pic>
        <p:nvPicPr>
          <p:cNvPr id="11" name="תמונה 10"/>
          <p:cNvPicPr>
            <a:picLocks noChangeAspect="1"/>
          </p:cNvPicPr>
          <p:nvPr/>
        </p:nvPicPr>
        <p:blipFill rotWithShape="1">
          <a:blip r:embed="rId3"/>
          <a:srcRect l="31624" t="43557" r="43597" b="8315"/>
          <a:stretch/>
        </p:blipFill>
        <p:spPr>
          <a:xfrm>
            <a:off x="3790817" y="2105914"/>
            <a:ext cx="6991991" cy="4588295"/>
          </a:xfrm>
          <a:prstGeom prst="rect">
            <a:avLst/>
          </a:prstGeom>
        </p:spPr>
      </p:pic>
    </p:spTree>
    <p:extLst>
      <p:ext uri="{BB962C8B-B14F-4D97-AF65-F5344CB8AC3E}">
        <p14:creationId xmlns:p14="http://schemas.microsoft.com/office/powerpoint/2010/main" val="13778672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קבוצה 2"/>
          <p:cNvGrpSpPr/>
          <p:nvPr/>
        </p:nvGrpSpPr>
        <p:grpSpPr>
          <a:xfrm>
            <a:off x="1077076" y="7937"/>
            <a:ext cx="10695748" cy="6476184"/>
            <a:chOff x="1737360" y="3553"/>
            <a:chExt cx="9144000" cy="6858000"/>
          </a:xfrm>
        </p:grpSpPr>
        <p:pic>
          <p:nvPicPr>
            <p:cNvPr id="5" name="תמונה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7360" y="3553"/>
              <a:ext cx="9144000" cy="6858000"/>
            </a:xfrm>
            <a:prstGeom prst="rect">
              <a:avLst/>
            </a:prstGeom>
          </p:spPr>
        </p:pic>
        <p:sp>
          <p:nvSpPr>
            <p:cNvPr id="2" name="מלבן 1"/>
            <p:cNvSpPr/>
            <p:nvPr/>
          </p:nvSpPr>
          <p:spPr>
            <a:xfrm>
              <a:off x="1737360" y="160338"/>
              <a:ext cx="629920" cy="621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AutoShape 2" descr="data:image/png;base64,iVBORw0KGgoAAAANSUhEUgAABMMAAAMKCAYAAACIqYPJAAAgAElEQVR4XuzdC5SdZXkv8HfPTOaWZHIhwQDBBKQcDQZvrfSix2VPBalKe9BaBVRUtCKVS0vRupBCtZTVapBWLkareEGp9Eq1cERb1OOpCigpgpeIhCSYkIQQcpuZzGWf9Y37G3YikJ2Q9yPZz2/WmgWazfvN//c8a6/s//r2nlryRYAAAQIECBAgQIAAAQIECBAgQCCIQC1ITjEJECBAgAABAgQIECBAgAABAgQIJGWYJ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LiaHe0AACAASURBV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KVCjzR3zPrlf4kLkaAQDsJeG5pp2nKQuApElCGPUXwLkuAAAECBAgQaEOB8u+WxT+b/72MWpRgZRHW/O9tSCESAQL7WGDX55Xm17KP9byidN/HA3AcgXYSUIa10zRlIUCAAAECBAg8NQLNxVdHSqmzUYYV/16+gB1vFGHFC9SxlFLz//ai9amZm6sSOBAEyueQ4p/Fc0r5Xf7vIkP5fFL8s3h+KZ5Tin8vvjy/HAhT9jMSqFhAGVYxuMsRIECAAAECBNpMoHyhWpZgRRE2JaXUVZRiy5Yte/nMmTMP+9rXvnbLG9/4xvtTSqO7fJcvXL1gbbPFEIfAPhBofn4pnlMmn1uWLFlyyKtf/epXbNu2bcOiRYtubJRgzc8vu5bu++DHcQQBAu0ioAxrl0nKQYAAAQIECBCoXqD5hWrxIrX47hkcHPy3np6eY2q12rTmH6ler4+OjY1tWLt27dLDDz/8ipTScFMxVt7ZUX0KVyRAYH8UKO/8Kgr2ogjruffee9+0YMGCP+7o6HharVYrnm8mv+r1+vYdO3b8eMmSJae+973vfSCltKPx/KJw3x+n62ci8BQLKMOe4gG4PAECBAgQIEDgABVoLsK6ixeqq1evPu/QQw+9oFar9ewu09DQ0O19fX2/nVIaanrRqhDbHZw/JxBDoCzCihKseH7p3b59+w19fX0vaSH+6IMPPnjNvHnz/qzx/DLS9NZJd6C2AOghBCIIKMMiTFlGAgQIECBAgMC+Fyj+Hlm+JbJ4oXpjX1/fi/bkMsWdHLfccsurTjjhhNua7hLzwfp7guixBNpPoCzaJ4qwCy+88JBLLrnkto6Ojhl7EnV4eHhZb2/vb6aUBlNKzYXYnhzjsQQItKmAMqxNBysWAQIECBAgQCCjQPNdG70PPvjghQcffPD5u17vK7dtSvesGEwPPTKSnrWwPy1a2JeOPWrqTg8bHR1dO2XKlGc3XrAWb2sq39KU8cd3NAEC+7FAc9HePzw8/O3u7u5nNP+8d9+3Pf1gxWD6wYrtaVpfZ1p0RH968XMGUn9v8dGFj35t2rTpU7NmzTqnUbYXhZi7T/fjwfvRCFQpoAyrUtu1CBAgQIAAAQLtIVC+WO05/fTT537iE5/4cfPn93zzvzen91+7Ov14ZXFDxs5fZ548L/3JKYft9H9u2bLlXwYGBk5vekuTu8PaY0+kILCnAuVdYROfP7h+/foPzZkz54zmQ678xzXpQ5//2S+cO//g7nTh6Yen4184c/LP6vV6/Ytf/OJLTzrppDsahVj5ofp7+nN5PAECbSagDGuzgYpDgAABAgQIEMgs0PxitXd4ePib3d3dx5TX/M87Hklv/cufPOGP8PJfnZWuOv/InR7zmc985lfe+MY33tP4/DB3h2UeouMJ7KcC5V2nxeeETRsfH19bq9Umb/f606vvT3//1Q1P+KMvOfuI9Lv/c/bkY8bGxlZ2dXU9t+nuU2X7fjp8PxaBKgWUYVVquxYBAgQIECBA4MAXaH6x2l+v19c0fotkGh4ZTyf+0T1pxZril0Q+8df73/b0dOoJcycftGHDhmvmzp17QePuMHdv7A7QnxNoT4Hi+aX4rLDeFStWnLtgwYI/L2P+2zc3pnMuv2+3qWdN70o3X74ozZ05+csm67Va7Wkppa2Nst1bJXer6AEE2l9AGdb+M5aQAAECBAgQILAvBcq3SHZfccUVzzr77LNvLw//wlc3pPdcfX9L13rGYb3plismbyhLg4ODt/X397+s6a2SxQtWXwQIxBIo7gIrWqzezZs3f3769OknlvF//30/Srf9oOizdv91wWmHpXf87rzJB37nO9957XHHHXdTU9nut0runtEjCLS1gDKsrccrHAECBAgQIEBgnwuUZVhx58Z5zXduXPx3q9Knb1rX8gW//9nnTX7g9dbBsbFzP7p6VVd3X72zu6deS7WUav6q2jKmBxJoA4F6fTzVR3bUduwYrP3lm+bNnzuzu7hLbOJr8RvuTNsGi5tGd//1qt+Yna4474jJB+5y5+loSkkZtntGjyDQ1gL+htHW4xWOAAECBAgQILDPBcoyrO/hhx/+8MyZM99SXuGMv/xJ+o87Hmn5gjcvWZSOfnrfxON3jI6ns65anbq6+1JHV3dShrXM6IEE2kagKMPGR3ek0ZGhdPkZh078psjia8OmkfTCM/675ZzPO3pq+sdLnzn5+C1btnxpYGDg9Y07w5RhLUt6IIH2FVCGte9sJSNAgAABAgQI5BCYvDPs7rvvPmXRokUfLS+y5PqfpY/8Q/ERYrv/6u3uSPd87nmTD9y8bXTzuz7y40/2TJ85MqVr6nits6Oe0uTnZu/+QI8gQOCAF6iPjdbGRgc7hrY+0vXXb1946tyZPZMfLPgb77grrdmwo6WMp7xsbvrAHzx98rFr1qz5wKGHHvpXjQ/R9ws6WlL0IALtLaAMa+/5SkeAAAECBAgQ2NcC5Qfo9xS/7a1erz9YXuCm/3o4nfWhn7Z0vV3v3Ni2bdst06ZN+z2fGdYSnwcRaFeBogEvbgfr27hx41WzZs06tQz6tst+kr56e2t3nr7/7U9Ppx7/6C/ouO6661502mmn3ZlSKn67hzKsXbdHLgJ7IKAM2wMsDyVAgAABAgQIECg+zGvilq3iQ677x8fHV9Vqtf7SpSjDilJsd1//cOkz0/OPnjr5sAceeOD98+fP/2tvY9qdnD8n0NYCj3vn6b0PDE38ttrRsSf+uK9fXzw9ffbPjm5GGq3VasWn6W/32yTbeneEI7BHAsqwPeLyYAIECBAgQIAAgUYZVnywde+mTZs+OWPGjJNLlbUbR9JbL12efrBi8HGh/uh1h6Y/fM0hk39er9e3dXR0LPBi1W4RCC9Qlu3dxd1ho6Ojyzs7O2eXKsUv6Ch+UcfjfT19Xk9aesEzJj+LsHjctm3b/nPatGn/212n4XcLAIGdBJRhFoIAAQIECBAgQGBPBcq7NyZesI6MjNzV1dX1aLuVUvqLT61On/vy+jQ4PD559qKF/enCN89Pv3rM9J2ud999951/5JFHfqzxFqaRxm9689ve9nQqHk+gPQTKt0r23n777a96wQtecF1zrLvu3Z7+/JOr0h0/3Dr5f0/pqqXXvPSgdOHph6e+nkc/a3B8fHxTZ2dncZvYtsZdYd4i2R47IgWBJy2gDHvShA4gQIAAAQIECIQTKP4OWXwXd4f13HzzzcedcMIJX278fzthLF89NPGb4BYd0Z9mTP35b4Zr/hocHPxGf3//7zTu2ig+HbtozxRh4VZKYAKTAs1vxe7bvHnztdOnTz9pV59tg2PpnhWDE79x8lkLf/5baXf9uuuuu9587LHH/pOi3XYRILCrgDLMThAgQIAAAQIECOyNQPML1u6VK1e+a/78+RfWarXeVg8bHBz8Tn9//4m7FGGP3krW6kEeR4BAuwkUt3cV38Xdp71bt269YerUqb/Zash6vT66bt26v503b94lTUWYor1VQI8jEEBAGRZgyCISIECAAAECBDIJ7FSIFS9ah4aGbunp6Tn2ia5Xr9eHVq5ceenChQuvbPocn/LtS+4KyzQsxxI4gATKu0/LQqznRz/60alHHXXUpR0dHTu/z3qXUCMjIz9+97vf/YrLL798faMIG/UbJA+gyftRCVQkoAyrCNplCBAgQIAAAQJtKlAWYsVbJovfMDll+fLlpxxyyCEndXd3/49U61zQ1dmRdoyMbR8f2/Gj4eHh786aNes9jc/vKT4frPgu79hQhLXpkohFYC8Emgux4vmluEtsyvr16/9i2rRpz+/onPLMrq6O6ePjKY2Pjf1sZGT4hw899ND/WbBgwccbzyvFc0tRhHl+2Qt8/wmBdhdQhrX7hOUjQIAAAQIECOQXKAux8oOviw8Hm/g+48P3ramnWs/2rRv/9PMXPv+axh0axV1gxXfxQrUowMrv/D+pKxAgcCAJlIVY+Us7iueVohjreN1F33zt1NmHLS3C/NcX37fgnq985pGm8qsswcq3XSvaD6Sp+1kJVCCgDKsA2SUIECBAgAABAgEEml+0li9ca++4et3DxdsnR4e3n//xcxd+pHGXxq53anihGmBBRCTwJASan18mPk/szUt+8rqe3unXplot3f2d6w/+xifP3tz0dkgl+5PA9p8SiCCgDIswZRkJECBAgAABAtUJlH+/nPjnO5du3JZSrXd0dPS8pe+c+zeNH6Msv5Rg1c3FlQgc6AI7Pbe848oHX98xpfuzRaj1G++decN7fnlL02+i9dxyoE/bz08gs4AyLDOw4wkQIECAAAECgQVqZ33ske3FnWH1+vi5V7191hWBLUQnQGAfCpz50Y2ndHR0XlccuWlw3Yzrzv6l4s4wXwQIEGhJQBnWEpMHESBAgAABAgQI7I3AWR/fPFiUYaleP+fKt80o7wzbm6P8NwQIEJgUeOfHHnl9rVb7XPF/DNaGBz7x1rnFnWG+CBAg0JKAMqwlJg8iQIAAAQIECBDYGwFl2N6o+W8IENidgDJsd0L+nACBJxJQhtkPAgQIECBAgACBbALKsGy0DiYQWkAZFnr8whN40gLKsCdN6AACBAgQIECAAIHHE1CG2Q0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Zuw0YgAAIABJREFU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IVA+ffLiX++82ObtqWUetPY2LlXveOgv00p1Rs/RPnPKn4m1yBAoD0EJp9fzvzo+tfVOqZcV8Ra/9BPZt7wnl/e4vmlPYYsBYEqBJRhVSi7BgECBAgQIECg/QWaS7Di3zuK7zOvXr+pnlLv2I7hP/7YOfPLMqwowpq/219HQgIEnoxA8Zyy0/dbPvzT13f3TP9UcegPv/dPc29d+gePpJTGm55bij9Suj8Zdf8tgTYWUIa18XBFI0CAAAECBAhUJFC+SC0KsM6m744z/ub+tSnVeke2b373p97z7GtSSmNN38UL1+Lbi9aKBuUyBA4wgfL16kS53nhuKf7ZdepffPc1fdPn/F2R57YvXzp/2Rev2fwYzy9l6X6AxfbjEiCQW0AZllvY+QQIECBAgACB9hYo7wIrSrCulNKU448/fmDp0qWnz549+9cHx3pO6O3uqA0OjazqHN9288qVK7/6ghe84JaU0kjje/Qx7uZobzHpCBBoRaC5ZC+eWyaeX7797W+/ZOHChS+rdU8/vnvKlKOGR+qppzZ069atm79x/fXXX3/++ec/0PTcUpTv5d1irVzTYwgQCCKgDAsyaDEJECBAgAABAhkEyiKseJHaXXxv3LjxylmzZr228Zamx7zk2NjYquuvv/71p5122vdTSjsaL1x3fXtThh/XkQQIHCACzUXYlOK55bzzzpt72WWX/Xt3d/cvPVGGLVu2fGlgYOD0lNJw4/mluXA/QOL7MQkQyC2gDMst7HwCBAgQIECAQHsKlC9WJ16o3njjjc858cQTP9/V1TW/xbjjGzduvPaggw46P6U01CjEirs4fMZPi4AeRqCNBYrnl+Ju0+L5pWft2rUXHXzwwe+q1WpF8b7br7GxsfV33HHH24877rivKsR2y+UBBEIKKMNCjl1oAgQIECBAgMCTFig/v6cnpdQ3Pj6+slar9T7WqVsHx9K0vuJ17S9+Pfzww9fNnj37rMZdHMVbJ72l6UmPxgEEDmiB8o7TiSJs3bp1F8+dO/fcx0q0fXg89fcUT0WP+TV6zTXXvPDMM89c3lSI+QyxA3o1/PAE9p2AMmzfWTqJAAECBAgQIBBFoHyxWrw1sm9oaOjWnp6exc3hb/iPDemG/3go3bNie9o+NJ6OOLQ3LX5Gf7rozYen2QM73dxRv+WWW15+/PHH/1fjDrHyM36iWMpJgMDOApNF+8UXXzz/oosuuqv5jrDB4fH0gWtXpdt/sDUtXz2UeqZ0pEVH9KVXvWh2Ov23D97ppB07dtzX09PzKyml7Y1CTNlu2wgQmBBQhlkEAgQIECBAgACBPRUoX6z2rlmz5n3z5s37k+YDzvnwfenf/u/GxzzzoBldE4VY8cK1/BobG1vT1dX17JTSoBesezoKjyfQVgLNd4X1Dw8Pf7u7u/uoMuFXb38kvf+Tq9LKB4uPA/vFr//1yzPSkrOPSNP7H70TtfF27HMaZXv5+WFthSYMAQJ7LqAM23Mz/wUBAgQIECBAILLATi9Wx8bGftrR0TGjBPnAtavTJ7744BP6DEztTDcvWZTmHVTcWPbzr/vvv/+ChQsXXt10d5jPDou8ZbJHFSg/K6zne9/73m8/97nP/UIJUbwl8sTz7kmr1j12EVY+7jUvPSj91VkLJ/3q9fpQR0fHYY27w7wVO+pmyU1gFwFlmJUgQIAAAQIECBDYE4GyDCs+K2xqvV4vmq+Jv1Pe+t1H0lsu/UlLZ534a7PSlX985ORjt2zZ8q8DAwNvatwd5u6NlhQ9iEDbCZR3nfatX7/+g3PmzHlbmfC919yfrv/KhpYCX37OEel3Xvzo3aeXXHLJsy6++OKVjTtP/aKOlhQ9iEB7CyjD2nu+0hEgQIAAAQIE9rVAeedG7x133PGK5z//+deXF7jqn9amD37ugZauN3NaV/rutc95tAzbNrz2HR/83p/2zTp4R2/f9NFaR7c7w1qS9CAC7SNQH99RGxrc0jW0ZcOUD5+1+KI5M/smG/PfOvvu9NOfFb94dvdfb3nl09KFpz/6i20bd55e0yjblWG7J/QIAm0voAxr+xELSIAAAQIECBDYpwJlGdb30EMPfXD27NlvL09/15Kfpi/9v4dbvtitVz47Pf1pxQ1mKQ2PjKc/vHp16uruSx1d3alW3GxW81fVljE9kEAbCNTr42l8dCSNjgymD731kDTQ//NftlH8Rtpj33Bnywl/7dnT03UXHz35+C1bttw4MDBwWtPnhinbW9b0QALtKeBvGO05V6kIECBAgAABArkEJsuwXT88/91X3Z+K3yLZ6tdtf/ecVHygfvG1bWgsnbv0AWVYq3geR6ANBZrLsMveNC8dNDBlImW9ntLRv//dNDbeWof1W78yMy199zMmhR5++OHPzp49+53KsDZcGpEI7KWAMmwv4fxnBAgQIECAAIGgApNvk7zpppuOe/nLX/6V0uFT/74uXfKJVS2xHDa3O33j6sWTj90+NHzPS3/nwlfOOeqFg3PmLx6ZOvOQ8ZYO8iACBNpGYNumNR0bVt81ZdOKZT03Xf/e6wam9/9GGe6kC36Qvv/T7S1lPfv3Dknn/v6hk4/9/ve/f8bixYv/3i/oaInPgwiEEFCGhRizkAQIECBAgACBfSZQfoB+8asgp9Xr9TUppc7i9BVrhtOJf3TPxFsed/d15snz0p+cUvyCt59/Ne7cOKvpM312f8juLuLPCRA40ATKD9DvXbNmzYXz5s27oAyw9F8fTJd9ZnVLef7lsmemY4+aOvnYWq12cHEDavGO7JRS8dzS2i1mLV3NgwgQOBAFlGEH4tT8zAQIECBAgACBp06g+Ptj8V28f6l/dHR0WWdn5+Hlj3Pdl9en9y0tfmnb438956ip6Z8ve+ZOD7jzzjtf+7znPe/fGy9WfcD1UzdfVybwVAqUd552f/rTn170hje84bbmH+b0DyxPX79z8xP+fEXJXpTt5df4+PjGzs7OoxpF+4gy7Kkcr2sT2H8ElGH7zyz8JAQIECBAgACBA0WgvHuj51vf+tYJxx133D80/+Cf/NK69IFrV018zs+uX8Vn+RS/5a384Pziz4eGhm7v6+s73ovVA2X8fk4C2QTKsr2487Rn69atN0ydOvVl5dUeemQ0vf/aVenGb2x8zB/g/FMOS+9sKsKKBy1fvvzso48++tqmt0i66zTb+BxM4MARUIYdOLPykxIgQIAAAQIE9heB8q2Sxd1hfZs2bfr4jBkzTm7+4ZavGpz4zZL3rBhMDz0ykhYt7E/POqIvnfKyuTtlGB8f397Z2XnELm9h8mJ1f5m0n4NA9QKTd4ellKaOjo7+sLOzc3bzj1H8oo677xtM99y3PU3r70yLFvalomh/7i89+tbI4vGDg4O39vf3F89Ngykld4VVP0tXJLDfCijD9tvR+MEIECBAgAABAvu1QPML1r4dO3bcMWXKlAV78hPX6/W0YsWK84888siPNd4eOeotTHsi6LEE2lKg+a3Y3cuWLXvF4sWLr6vVasUdqS1/jY2Nrevq6lrUKMJ2NJ5bFO0tC3oggfYWUIa193ylI0CAAAECBAjkEihfsBYfnl+8pal38+bNn5o+fforWrlg8UL1W9/61tte9KIX3ZpSKl6oumujFTiPIRBDoPnu0+4vfOELx5x88sl/3/z5hE/EMDg4+LX+/v5XN0r24vmlKNqLN2774PwY+yMlgd0KKMN2S+QBBAgQIECAAAECjyPQXIgVb5nsWbZs2auOOeaYD3Z2du78fshHDxjdsmXLzQMDA29uvFAtSjBFmBUjQGBXgbIQ62oU7t2bNm3624GBgVfXarWigP+Fr/Hx8YfvvffeS44++uhPN91tqgizWwQI/IKAMsxSECBAgAABAgQIPBmBshAr3sJUvGgtSrHin1133XXXSYcddthLuru7D960adN3vv71r990yimn/LhRfhUvUIvv4jdHFm9dcsfGk5mC/5ZAewqUhVhxB+rE80rxHPORj3xkwStf+cpXzJkz59dGR0c3rV279hsvfvGL/3n9+vXlXaZFwd78tmvPL+25H1IR2GsBZdhe0/kPCRAgQIAAAQIEGgJlIdb8wrUox4rv8s+KF6NF8VX8syi/mkswL1StEgECjyfQXLgXpVj5vFL8e/Fn5fNH+Zyy63OL5xe7RYDALwgowywFAQIECBAgQIDAvhJoLsWKM8v/XZ5ffmZP82f3eKG6r/SdQ6B9BcrXrY/1HFOkLp9HHus5pn1VJCNAYK8FlGF7Tec/JECAAAECBAgQeByBXf+O2Xz3RvMLV4AECBDYU4Hm55ddn1s8v+yppscT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BAgAABAgQIECAQUUAZFnHqMhMgQIAAAQIECBAgQIAAAQIEggoow4IOXmwCBAgQIECAAAECBAgQIECAQEQBZVjEqctMgAABAgQIECBAgAABAgQIEAgqoAwLOnixCRAgQIAAAQIECBAgQIAAAQIRBZRhEacuMwECBAgQIECAAAECBAgQIEAgqIAyLOjgxSZAgAABAgQIECBAgAABAgQIRBRQhkWcuswECBAgQIAAAQIECBAgQIAAgaACyrCggxebAAECBAgQIECAAAECBAgQIBBRQBkWceoyEyBAgAABAgQIECBAgAABAgSCCijDgg5ebAIECBAgQIAAAQIECBAgQIBARAFlWMSpy0yAAAECBAgQIECAAAECBAgQ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BAgAABAgQIECAQUUAZFnHqMhMgQIAAAQIECBAgQIAAAQIEggoow4IOXmwCBAgQIECAAAECBAgQIECAQEQBZVjEqctMgAABAgQIECBAgAABAgQIEAgqoAwLOnixCRAgQIAAAQIECBAgQIAAAQIRBZRhEacuMwECBAgQIECAAAECBAgQIEAgqIAyLOjgxSZAgAABAgQIECBAgAABAgQIRBRQhkWcuswECBAgQIAAAQIECBAgQIAAgaACyrCggxebAAECBAgQIECAAAECBAgQIBBRQBkWceoyEyBAgAABAgQIECBAgAABAgSCCijDgg5ebAIECBAgQIAAAQIECBAgQIBARAFlWMSpy0yAAAECBAgQIECAAAECBAgQ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Dw/9uxYwIAAAAGQf1bG0QijH0S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jQ6h7nAAADx0lEQVQ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UCyK8j72citU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7" name="TextBox 6"/>
          <p:cNvSpPr txBox="1"/>
          <p:nvPr/>
        </p:nvSpPr>
        <p:spPr>
          <a:xfrm>
            <a:off x="3229670" y="1001376"/>
            <a:ext cx="5273040" cy="400110"/>
          </a:xfrm>
          <a:prstGeom prst="rect">
            <a:avLst/>
          </a:prstGeom>
          <a:noFill/>
        </p:spPr>
        <p:txBody>
          <a:bodyPr wrap="square" rtlCol="1">
            <a:spAutoFit/>
          </a:bodyPr>
          <a:lstStyle/>
          <a:p>
            <a:pPr algn="ctr"/>
            <a:r>
              <a:rPr lang="en-US" sz="2000" dirty="0" smtClean="0">
                <a:latin typeface="Maiandra GD" panose="020E0502030308020204" pitchFamily="34" charset="0"/>
              </a:rPr>
              <a:t>Attributes of Kmean’s Clusters</a:t>
            </a:r>
            <a:endParaRPr lang="he-IL" sz="2000" dirty="0">
              <a:latin typeface="Maiandra GD" panose="020E0502030308020204" pitchFamily="34" charset="0"/>
            </a:endParaRPr>
          </a:p>
        </p:txBody>
      </p:sp>
      <p:pic>
        <p:nvPicPr>
          <p:cNvPr id="8" name="תמונה 7"/>
          <p:cNvPicPr>
            <a:picLocks noChangeAspect="1"/>
          </p:cNvPicPr>
          <p:nvPr/>
        </p:nvPicPr>
        <p:blipFill rotWithShape="1">
          <a:blip r:embed="rId3">
            <a:extLst>
              <a:ext uri="{28A0092B-C50C-407E-A947-70E740481C1C}">
                <a14:useLocalDpi xmlns:a14="http://schemas.microsoft.com/office/drawing/2010/main" val="0"/>
              </a:ext>
            </a:extLst>
          </a:blip>
          <a:srcRect l="5387" t="80415" r="83664" b="3881"/>
          <a:stretch/>
        </p:blipFill>
        <p:spPr>
          <a:xfrm>
            <a:off x="155575" y="5873750"/>
            <a:ext cx="992124" cy="834644"/>
          </a:xfrm>
          <a:prstGeom prst="rect">
            <a:avLst/>
          </a:prstGeom>
        </p:spPr>
      </p:pic>
      <p:sp>
        <p:nvSpPr>
          <p:cNvPr id="9" name="TextBox 8"/>
          <p:cNvSpPr txBox="1"/>
          <p:nvPr/>
        </p:nvSpPr>
        <p:spPr>
          <a:xfrm>
            <a:off x="1091961" y="743346"/>
            <a:ext cx="1422717" cy="584775"/>
          </a:xfrm>
          <a:prstGeom prst="rect">
            <a:avLst/>
          </a:prstGeom>
          <a:noFill/>
        </p:spPr>
        <p:txBody>
          <a:bodyPr wrap="square" rtlCol="1">
            <a:spAutoFit/>
          </a:bodyPr>
          <a:lstStyle/>
          <a:p>
            <a:r>
              <a:rPr lang="en-US" sz="3200" b="1" dirty="0" smtClean="0">
                <a:latin typeface="Maiandra GD" panose="020E0502030308020204" pitchFamily="34" charset="0"/>
              </a:rPr>
              <a:t>Results</a:t>
            </a:r>
            <a:endParaRPr lang="he-IL" sz="3200" b="1" dirty="0">
              <a:latin typeface="Maiandra GD" panose="020E0502030308020204" pitchFamily="34" charset="0"/>
            </a:endParaRPr>
          </a:p>
        </p:txBody>
      </p:sp>
      <p:graphicFrame>
        <p:nvGraphicFramePr>
          <p:cNvPr id="10" name="טבלה 9"/>
          <p:cNvGraphicFramePr>
            <a:graphicFrameLocks noGrp="1"/>
          </p:cNvGraphicFramePr>
          <p:nvPr>
            <p:extLst>
              <p:ext uri="{D42A27DB-BD31-4B8C-83A1-F6EECF244321}">
                <p14:modId xmlns:p14="http://schemas.microsoft.com/office/powerpoint/2010/main" val="1013852237"/>
              </p:ext>
            </p:extLst>
          </p:nvPr>
        </p:nvGraphicFramePr>
        <p:xfrm>
          <a:off x="1252729" y="1399032"/>
          <a:ext cx="10074267" cy="5159448"/>
        </p:xfrm>
        <a:graphic>
          <a:graphicData uri="http://schemas.openxmlformats.org/drawingml/2006/table">
            <a:tbl>
              <a:tblPr rtl="1" firstRow="1" bandRow="1">
                <a:tableStyleId>{5C22544A-7EE6-4342-B048-85BDC9FD1C3A}</a:tableStyleId>
              </a:tblPr>
              <a:tblGrid>
                <a:gridCol w="1119363"/>
                <a:gridCol w="1119363"/>
                <a:gridCol w="1119363"/>
                <a:gridCol w="1119363"/>
                <a:gridCol w="1119363"/>
                <a:gridCol w="1119363"/>
                <a:gridCol w="1119363"/>
                <a:gridCol w="1119363"/>
                <a:gridCol w="1119363"/>
              </a:tblGrid>
              <a:tr h="506349">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7</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D79C8"/>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6</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D79C8"/>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5</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D79C8"/>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4</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p>
                      <a:pPr rtl="1"/>
                      <a:endParaRPr lang="he-IL" dirty="0">
                        <a:latin typeface="+mn-lt"/>
                      </a:endParaRPr>
                    </a:p>
                  </a:txBody>
                  <a:tcPr>
                    <a:solidFill>
                      <a:srgbClr val="DD79C8"/>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3</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p>
                      <a:pPr rtl="1"/>
                      <a:endParaRPr lang="he-IL" dirty="0">
                        <a:latin typeface="+mn-lt"/>
                      </a:endParaRPr>
                    </a:p>
                  </a:txBody>
                  <a:tcPr>
                    <a:solidFill>
                      <a:srgbClr val="DD79C8"/>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2</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D79C8"/>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1</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p>
                      <a:pPr rtl="1"/>
                      <a:endParaRPr lang="he-IL" dirty="0">
                        <a:latin typeface="+mn-lt"/>
                      </a:endParaRPr>
                    </a:p>
                  </a:txBody>
                  <a:tcPr>
                    <a:solidFill>
                      <a:srgbClr val="DD79C8"/>
                    </a:solidFill>
                  </a:tcPr>
                </a:tc>
                <a:tc>
                  <a:txBody>
                    <a:bodyPr/>
                    <a:lstStyle/>
                    <a:p>
                      <a:pPr rtl="1"/>
                      <a:r>
                        <a:rPr lang="en-US" sz="1100" dirty="0" smtClean="0">
                          <a:latin typeface="+mn-lt"/>
                        </a:rPr>
                        <a:t>Cluster</a:t>
                      </a:r>
                      <a:r>
                        <a:rPr lang="en-US" sz="1100" baseline="0" dirty="0" smtClean="0">
                          <a:latin typeface="+mn-lt"/>
                        </a:rPr>
                        <a:t> 0</a:t>
                      </a:r>
                      <a:endParaRPr lang="he-IL" sz="1100" dirty="0">
                        <a:latin typeface="+mn-lt"/>
                      </a:endParaRPr>
                    </a:p>
                  </a:txBody>
                  <a:tcPr>
                    <a:solidFill>
                      <a:srgbClr val="DD79C8"/>
                    </a:solidFill>
                  </a:tcPr>
                </a:tc>
                <a:tc>
                  <a:txBody>
                    <a:bodyPr/>
                    <a:lstStyle/>
                    <a:p>
                      <a:pPr rtl="1"/>
                      <a:endParaRPr lang="he-IL" dirty="0">
                        <a:latin typeface="+mn-lt"/>
                      </a:endParaRPr>
                    </a:p>
                  </a:txBody>
                  <a:tcPr>
                    <a:solidFill>
                      <a:srgbClr val="DD79C8"/>
                    </a:solidFill>
                  </a:tcPr>
                </a:tc>
              </a:tr>
              <a:tr h="405079">
                <a:tc>
                  <a:txBody>
                    <a:bodyPr/>
                    <a:lstStyle/>
                    <a:p>
                      <a:pPr algn="ctr" rtl="1"/>
                      <a:r>
                        <a:rPr lang="he-IL" sz="1400" b="0" i="0" u="none" strike="noStrike" cap="none" dirty="0" smtClean="0">
                          <a:solidFill>
                            <a:schemeClr val="dk1"/>
                          </a:solidFill>
                          <a:effectLst/>
                          <a:latin typeface="+mn-lt"/>
                          <a:ea typeface="+mn-ea"/>
                          <a:cs typeface="+mn-cs"/>
                          <a:sym typeface="Arial"/>
                        </a:rPr>
                        <a:t>53</a:t>
                      </a:r>
                      <a:endParaRPr lang="he-IL" sz="1400" b="0" dirty="0">
                        <a:solidFill>
                          <a:schemeClr val="tx1"/>
                        </a:solidFill>
                        <a:latin typeface="+mn-lt"/>
                      </a:endParaRPr>
                    </a:p>
                  </a:txBody>
                  <a:tcPr>
                    <a:solidFill>
                      <a:srgbClr val="F0D2EB"/>
                    </a:solidFill>
                  </a:tcPr>
                </a:tc>
                <a:tc>
                  <a:txBody>
                    <a:bodyPr/>
                    <a:lstStyle/>
                    <a:p>
                      <a:pPr algn="ctr" rtl="1"/>
                      <a:r>
                        <a:rPr lang="he-IL" sz="1400" b="0" i="0" u="none" strike="noStrike" cap="none" dirty="0" smtClean="0">
                          <a:solidFill>
                            <a:schemeClr val="dk1"/>
                          </a:solidFill>
                          <a:effectLst/>
                          <a:latin typeface="+mn-lt"/>
                          <a:ea typeface="+mn-ea"/>
                          <a:cs typeface="+mn-cs"/>
                          <a:sym typeface="Arial"/>
                        </a:rPr>
                        <a:t>125</a:t>
                      </a:r>
                      <a:endParaRPr lang="he-IL" sz="1400" b="0" dirty="0">
                        <a:solidFill>
                          <a:schemeClr val="tx1"/>
                        </a:solidFill>
                        <a:latin typeface="+mn-lt"/>
                      </a:endParaRPr>
                    </a:p>
                  </a:txBody>
                  <a:tcPr>
                    <a:solidFill>
                      <a:srgbClr val="F0D2EB"/>
                    </a:solidFill>
                  </a:tcPr>
                </a:tc>
                <a:tc>
                  <a:txBody>
                    <a:bodyPr/>
                    <a:lstStyle/>
                    <a:p>
                      <a:pPr algn="ctr" rtl="1"/>
                      <a:r>
                        <a:rPr lang="he-IL" sz="1400" b="0" i="0" u="none" strike="noStrike" cap="none" dirty="0" smtClean="0">
                          <a:solidFill>
                            <a:schemeClr val="dk1"/>
                          </a:solidFill>
                          <a:effectLst/>
                          <a:latin typeface="+mn-lt"/>
                          <a:ea typeface="+mn-ea"/>
                          <a:cs typeface="+mn-cs"/>
                          <a:sym typeface="Arial"/>
                        </a:rPr>
                        <a:t>261</a:t>
                      </a:r>
                      <a:endParaRPr lang="he-IL" sz="1400" b="0" dirty="0">
                        <a:solidFill>
                          <a:schemeClr val="tx1"/>
                        </a:solidFill>
                        <a:latin typeface="+mn-lt"/>
                      </a:endParaRPr>
                    </a:p>
                  </a:txBody>
                  <a:tcPr>
                    <a:solidFill>
                      <a:srgbClr val="F0D2EB"/>
                    </a:solidFill>
                  </a:tcPr>
                </a:tc>
                <a:tc>
                  <a:txBody>
                    <a:bodyPr/>
                    <a:lstStyle/>
                    <a:p>
                      <a:pPr algn="ctr" rtl="1"/>
                      <a:r>
                        <a:rPr lang="he-IL" sz="1400" b="0" i="0" u="none" strike="noStrike" cap="none" dirty="0" smtClean="0">
                          <a:solidFill>
                            <a:schemeClr val="dk1"/>
                          </a:solidFill>
                          <a:effectLst/>
                          <a:latin typeface="+mn-lt"/>
                          <a:ea typeface="+mn-ea"/>
                          <a:cs typeface="+mn-cs"/>
                          <a:sym typeface="Arial"/>
                        </a:rPr>
                        <a:t>102</a:t>
                      </a:r>
                      <a:endParaRPr lang="he-IL" sz="1400" b="0" dirty="0">
                        <a:solidFill>
                          <a:schemeClr val="tx1"/>
                        </a:solidFill>
                        <a:latin typeface="+mn-lt"/>
                      </a:endParaRPr>
                    </a:p>
                  </a:txBody>
                  <a:tcPr>
                    <a:solidFill>
                      <a:srgbClr val="F0D2EB"/>
                    </a:solidFill>
                  </a:tcPr>
                </a:tc>
                <a:tc>
                  <a:txBody>
                    <a:bodyPr/>
                    <a:lstStyle/>
                    <a:p>
                      <a:pPr algn="ctr" rtl="1"/>
                      <a:r>
                        <a:rPr lang="he-IL" sz="1400" b="0" dirty="0" smtClean="0">
                          <a:solidFill>
                            <a:schemeClr val="tx1"/>
                          </a:solidFill>
                          <a:latin typeface="+mn-lt"/>
                        </a:rPr>
                        <a:t>104</a:t>
                      </a:r>
                      <a:endParaRPr lang="he-IL" sz="1400" b="0" dirty="0">
                        <a:solidFill>
                          <a:schemeClr val="tx1"/>
                        </a:solidFill>
                        <a:latin typeface="+mn-lt"/>
                      </a:endParaRPr>
                    </a:p>
                  </a:txBody>
                  <a:tcPr>
                    <a:solidFill>
                      <a:srgbClr val="F0D2EB"/>
                    </a:solidFill>
                  </a:tcPr>
                </a:tc>
                <a:tc>
                  <a:txBody>
                    <a:bodyPr/>
                    <a:lstStyle/>
                    <a:p>
                      <a:pPr algn="ctr" rtl="1"/>
                      <a:r>
                        <a:rPr lang="he-IL" sz="1400" b="0" dirty="0" smtClean="0">
                          <a:solidFill>
                            <a:schemeClr val="tx1"/>
                          </a:solidFill>
                          <a:latin typeface="+mn-lt"/>
                        </a:rPr>
                        <a:t>216</a:t>
                      </a:r>
                      <a:endParaRPr lang="he-IL" sz="1400" b="0" dirty="0">
                        <a:solidFill>
                          <a:schemeClr val="tx1"/>
                        </a:solidFill>
                        <a:latin typeface="+mn-lt"/>
                      </a:endParaRPr>
                    </a:p>
                  </a:txBody>
                  <a:tcPr>
                    <a:solidFill>
                      <a:srgbClr val="F0D2EB"/>
                    </a:solidFill>
                  </a:tcPr>
                </a:tc>
                <a:tc>
                  <a:txBody>
                    <a:bodyPr/>
                    <a:lstStyle/>
                    <a:p>
                      <a:pPr algn="ctr" rtl="1"/>
                      <a:r>
                        <a:rPr lang="he-IL" sz="1400" b="0" i="0" u="none" strike="noStrike" cap="none" dirty="0" smtClean="0">
                          <a:solidFill>
                            <a:schemeClr val="tx1"/>
                          </a:solidFill>
                          <a:effectLst/>
                          <a:latin typeface="+mn-lt"/>
                          <a:ea typeface="+mn-ea"/>
                          <a:cs typeface="+mn-cs"/>
                          <a:sym typeface="Arial"/>
                        </a:rPr>
                        <a:t>68</a:t>
                      </a:r>
                      <a:endParaRPr lang="he-IL" sz="1400" b="0" dirty="0">
                        <a:solidFill>
                          <a:schemeClr val="tx1"/>
                        </a:solidFill>
                        <a:latin typeface="+mn-lt"/>
                      </a:endParaRPr>
                    </a:p>
                  </a:txBody>
                  <a:tcPr>
                    <a:solidFill>
                      <a:srgbClr val="F0D2EB"/>
                    </a:solidFill>
                  </a:tcPr>
                </a:tc>
                <a:tc>
                  <a:txBody>
                    <a:bodyPr/>
                    <a:lstStyle/>
                    <a:p>
                      <a:pPr algn="ctr" rtl="0"/>
                      <a:r>
                        <a:rPr lang="he-IL" sz="1400" b="0" i="0" u="none" strike="noStrike" cap="none" dirty="0" smtClean="0">
                          <a:solidFill>
                            <a:schemeClr val="tx1"/>
                          </a:solidFill>
                          <a:effectLst/>
                          <a:latin typeface="+mn-lt"/>
                          <a:ea typeface="+mn-ea"/>
                          <a:cs typeface="+mn-cs"/>
                          <a:sym typeface="Arial"/>
                        </a:rPr>
                        <a:t>679</a:t>
                      </a:r>
                      <a:endParaRPr lang="he-IL" sz="1400" b="0" dirty="0">
                        <a:solidFill>
                          <a:schemeClr val="tx1"/>
                        </a:solidFill>
                        <a:latin typeface="+mn-lt"/>
                      </a:endParaRPr>
                    </a:p>
                  </a:txBody>
                  <a:tcPr>
                    <a:solidFill>
                      <a:srgbClr val="F0D2EB"/>
                    </a:solidFill>
                  </a:tcPr>
                </a:tc>
                <a:tc>
                  <a:txBody>
                    <a:bodyPr/>
                    <a:lstStyle/>
                    <a:p>
                      <a:pPr algn="l" rtl="1"/>
                      <a:r>
                        <a:rPr lang="en-US" sz="1100" b="1" dirty="0" smtClean="0">
                          <a:solidFill>
                            <a:schemeClr val="accent1">
                              <a:lumMod val="50000"/>
                            </a:schemeClr>
                          </a:solidFill>
                          <a:latin typeface="+mn-lt"/>
                        </a:rPr>
                        <a:t>Number</a:t>
                      </a:r>
                      <a:r>
                        <a:rPr lang="en-US" sz="1100" b="1" baseline="0" dirty="0" smtClean="0">
                          <a:solidFill>
                            <a:schemeClr val="accent1">
                              <a:lumMod val="50000"/>
                            </a:schemeClr>
                          </a:solidFill>
                          <a:latin typeface="+mn-lt"/>
                        </a:rPr>
                        <a:t> of locations</a:t>
                      </a:r>
                      <a:endParaRPr lang="he-IL" sz="1100" b="1" dirty="0">
                        <a:solidFill>
                          <a:schemeClr val="accent1">
                            <a:lumMod val="50000"/>
                          </a:schemeClr>
                        </a:solidFill>
                        <a:latin typeface="+mn-lt"/>
                      </a:endParaRPr>
                    </a:p>
                  </a:txBody>
                  <a:tcPr>
                    <a:solidFill>
                      <a:srgbClr val="F0D2EB"/>
                    </a:solidFill>
                  </a:tcPr>
                </a:tc>
              </a:tr>
              <a:tr h="694421">
                <a:tc>
                  <a:txBody>
                    <a:bodyPr/>
                    <a:lstStyle/>
                    <a:p>
                      <a:pPr algn="ctr" rtl="0"/>
                      <a:r>
                        <a:rPr lang="he-IL" sz="1400" b="0" i="0" u="none" strike="noStrike" cap="none" dirty="0" smtClean="0">
                          <a:solidFill>
                            <a:schemeClr val="dk1"/>
                          </a:solidFill>
                          <a:effectLst/>
                          <a:latin typeface="+mn-lt"/>
                          <a:ea typeface="+mn-ea"/>
                          <a:cs typeface="+mn-cs"/>
                          <a:sym typeface="Arial"/>
                        </a:rPr>
                        <a:t>42.901839</a:t>
                      </a:r>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75.451651-</a:t>
                      </a:r>
                      <a:endParaRPr lang="he-IL" sz="1400" b="0" dirty="0">
                        <a:solidFill>
                          <a:schemeClr val="tx1"/>
                        </a:solidFill>
                        <a:latin typeface="+mn-lt"/>
                      </a:endParaRPr>
                    </a:p>
                  </a:txBody>
                  <a:tcPr>
                    <a:solidFill>
                      <a:srgbClr val="F7EBF4"/>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19.690474-</a:t>
                      </a:r>
                      <a:r>
                        <a:rPr lang="en-US" sz="1400" b="0" i="0" u="none" strike="noStrike" cap="none" baseline="0" dirty="0" smtClean="0">
                          <a:solidFill>
                            <a:schemeClr val="dk1"/>
                          </a:solidFill>
                          <a:effectLst/>
                          <a:latin typeface="+mn-lt"/>
                          <a:ea typeface="+mn-ea"/>
                          <a:cs typeface="+mn-cs"/>
                          <a:sym typeface="Arial"/>
                        </a:rPr>
                        <a:t>,</a:t>
                      </a:r>
                      <a:br>
                        <a:rPr lang="en-US" sz="1400" b="0" i="0" u="none" strike="noStrike" cap="none" baseline="0"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29.756632</a:t>
                      </a:r>
                      <a:endParaRPr lang="he-IL" sz="1400" b="0" dirty="0">
                        <a:solidFill>
                          <a:schemeClr val="tx1"/>
                        </a:solidFill>
                        <a:latin typeface="+mn-lt"/>
                      </a:endParaRPr>
                    </a:p>
                  </a:txBody>
                  <a:tcPr>
                    <a:solidFill>
                      <a:srgbClr val="F7EBF4"/>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30.223338</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82.134699</a:t>
                      </a:r>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endParaRPr lang="he-IL" sz="1400" b="0" dirty="0">
                        <a:solidFill>
                          <a:schemeClr val="tx1"/>
                        </a:solidFill>
                        <a:latin typeface="+mn-lt"/>
                      </a:endParaRPr>
                    </a:p>
                  </a:txBody>
                  <a:tcPr>
                    <a:solidFill>
                      <a:srgbClr val="F7EBF4"/>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39.803252</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123.978676</a:t>
                      </a:r>
                      <a:endParaRPr lang="he-IL" sz="1400" b="0" dirty="0">
                        <a:solidFill>
                          <a:schemeClr val="tx1"/>
                        </a:solidFill>
                        <a:latin typeface="+mn-lt"/>
                      </a:endParaRPr>
                    </a:p>
                  </a:txBody>
                  <a:tcPr>
                    <a:solidFill>
                      <a:srgbClr val="F7EBF4"/>
                    </a:solidFill>
                  </a:tcPr>
                </a:tc>
                <a:tc>
                  <a:txBody>
                    <a:bodyPr/>
                    <a:lstStyle/>
                    <a:p>
                      <a:pPr algn="just" rtl="0"/>
                      <a:r>
                        <a:rPr lang="he-IL" sz="1400" b="0" i="0" u="none" strike="noStrike" cap="none" dirty="0" smtClean="0">
                          <a:solidFill>
                            <a:schemeClr val="dk1"/>
                          </a:solidFill>
                          <a:effectLst/>
                          <a:latin typeface="+mn-lt"/>
                          <a:ea typeface="+mn-ea"/>
                          <a:cs typeface="+mn-cs"/>
                          <a:sym typeface="Arial"/>
                        </a:rPr>
                        <a:t>29.315328-</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143.127625</a:t>
                      </a:r>
                      <a:endParaRPr lang="he-IL" sz="1400" b="0" dirty="0">
                        <a:solidFill>
                          <a:schemeClr val="tx1"/>
                        </a:solidFill>
                        <a:latin typeface="+mn-lt"/>
                      </a:endParaRPr>
                    </a:p>
                  </a:txBody>
                  <a:tcPr>
                    <a:solidFill>
                      <a:srgbClr val="F7EBF4"/>
                    </a:solidFill>
                  </a:tcPr>
                </a:tc>
                <a:tc>
                  <a:txBody>
                    <a:bodyPr/>
                    <a:lstStyle/>
                    <a:p>
                      <a:pPr algn="just" rtl="0"/>
                      <a:r>
                        <a:rPr lang="he-IL" sz="1400" b="0" i="0" u="none" strike="noStrike" cap="none" dirty="0" smtClean="0">
                          <a:solidFill>
                            <a:schemeClr val="dk1"/>
                          </a:solidFill>
                          <a:effectLst/>
                          <a:latin typeface="+mn-lt"/>
                          <a:ea typeface="+mn-ea"/>
                          <a:cs typeface="+mn-cs"/>
                          <a:sym typeface="Arial"/>
                        </a:rPr>
                        <a:t>39.069659</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112.783420-</a:t>
                      </a:r>
                      <a:endParaRPr lang="he-IL" sz="1400" b="0" dirty="0">
                        <a:solidFill>
                          <a:schemeClr val="tx1"/>
                        </a:solidFill>
                        <a:latin typeface="+mn-lt"/>
                      </a:endParaRPr>
                    </a:p>
                  </a:txBody>
                  <a:tcPr>
                    <a:solidFill>
                      <a:srgbClr val="F7EBF4"/>
                    </a:solidFill>
                  </a:tcPr>
                </a:tc>
                <a:tc>
                  <a:txBody>
                    <a:bodyPr/>
                    <a:lstStyle/>
                    <a:p>
                      <a:pPr algn="r" fontAlgn="ctr"/>
                      <a:r>
                        <a:rPr lang="he-IL" sz="1400" b="0" i="0" u="none" strike="noStrike" cap="none" dirty="0" smtClean="0">
                          <a:solidFill>
                            <a:schemeClr val="dk1"/>
                          </a:solidFill>
                          <a:effectLst/>
                          <a:latin typeface="+mn-lt"/>
                          <a:ea typeface="+mn-ea"/>
                          <a:cs typeface="+mn-cs"/>
                          <a:sym typeface="Arial"/>
                        </a:rPr>
                        <a:t>48.719148</a:t>
                      </a:r>
                      <a:r>
                        <a:rPr lang="en-US" sz="1400" b="0" i="0" u="none" strike="noStrike" cap="none" dirty="0" smtClean="0">
                          <a:solidFill>
                            <a:schemeClr val="dk1"/>
                          </a:solidFill>
                          <a:effectLst/>
                          <a:latin typeface="+mn-lt"/>
                          <a:ea typeface="+mn-ea"/>
                          <a:cs typeface="+mn-cs"/>
                          <a:sym typeface="Arial"/>
                        </a:rPr>
                        <a:t>, </a:t>
                      </a:r>
                      <a:r>
                        <a:rPr lang="he-IL" sz="1400" b="0" i="0" u="none" strike="noStrike" cap="none" dirty="0" smtClean="0">
                          <a:solidFill>
                            <a:schemeClr val="dk1"/>
                          </a:solidFill>
                          <a:effectLst/>
                          <a:latin typeface="+mn-lt"/>
                          <a:ea typeface="+mn-ea"/>
                          <a:cs typeface="+mn-cs"/>
                          <a:sym typeface="Arial"/>
                        </a:rPr>
                        <a:t>11.227510</a:t>
                      </a:r>
                      <a:endParaRPr lang="he-IL" dirty="0">
                        <a:effectLst/>
                        <a:latin typeface="+mn-lt"/>
                      </a:endParaRPr>
                    </a:p>
                  </a:txBody>
                  <a:tcPr anchor="ctr">
                    <a:solidFill>
                      <a:srgbClr val="F7EBF4"/>
                    </a:solidFill>
                  </a:tcPr>
                </a:tc>
                <a:tc>
                  <a:txBody>
                    <a:bodyPr/>
                    <a:lstStyle/>
                    <a:p>
                      <a:pPr algn="l" rtl="0" fontAlgn="ctr"/>
                      <a:r>
                        <a:rPr lang="he-IL" sz="1400" dirty="0" smtClean="0">
                          <a:effectLst/>
                          <a:latin typeface="+mn-lt"/>
                        </a:rPr>
                        <a:t>20.895355-</a:t>
                      </a:r>
                      <a:r>
                        <a:rPr lang="en-US" sz="1400" dirty="0" smtClean="0">
                          <a:effectLst/>
                          <a:latin typeface="+mn-lt"/>
                        </a:rPr>
                        <a:t>,</a:t>
                      </a:r>
                      <a:br>
                        <a:rPr lang="en-US" sz="1400" dirty="0" smtClean="0">
                          <a:effectLst/>
                          <a:latin typeface="+mn-lt"/>
                        </a:rPr>
                      </a:br>
                      <a:r>
                        <a:rPr lang="en-US" sz="1400" dirty="0" smtClean="0">
                          <a:effectLst/>
                          <a:latin typeface="+mn-lt"/>
                        </a:rPr>
                        <a:t>-</a:t>
                      </a:r>
                      <a:r>
                        <a:rPr lang="he-IL" sz="1400" b="0" i="0" kern="1200" dirty="0" smtClean="0">
                          <a:solidFill>
                            <a:schemeClr val="dk1"/>
                          </a:solidFill>
                          <a:effectLst/>
                          <a:latin typeface="+mn-lt"/>
                          <a:ea typeface="+mn-ea"/>
                          <a:cs typeface="+mn-cs"/>
                        </a:rPr>
                        <a:t>56.725037</a:t>
                      </a:r>
                      <a:endParaRPr lang="he-IL" sz="1400" dirty="0">
                        <a:effectLst/>
                        <a:latin typeface="+mn-lt"/>
                      </a:endParaRPr>
                    </a:p>
                  </a:txBody>
                  <a:tcPr anchor="ctr">
                    <a:solidFill>
                      <a:srgbClr val="F7EBF4"/>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5B9BD5">
                              <a:lumMod val="50000"/>
                            </a:srgbClr>
                          </a:solidFill>
                          <a:effectLst/>
                          <a:uLnTx/>
                          <a:uFillTx/>
                          <a:latin typeface="+mn-lt"/>
                          <a:ea typeface="+mn-ea"/>
                          <a:cs typeface="+mn-cs"/>
                          <a:sym typeface="Arial"/>
                        </a:rPr>
                        <a:t>Average coordinates</a:t>
                      </a:r>
                    </a:p>
                  </a:txBody>
                  <a:tcPr>
                    <a:solidFill>
                      <a:srgbClr val="F7EBF4"/>
                    </a:solidFill>
                  </a:tcPr>
                </a:tc>
              </a:tr>
              <a:tr h="6944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he-IL" sz="1400" b="0" i="0" u="none" strike="noStrike" cap="none" dirty="0" smtClean="0">
                          <a:solidFill>
                            <a:schemeClr val="dk1"/>
                          </a:solidFill>
                          <a:effectLst/>
                          <a:latin typeface="+mn-lt"/>
                          <a:ea typeface="+mn-ea"/>
                          <a:cs typeface="+mn-cs"/>
                          <a:sym typeface="Arial"/>
                        </a:rPr>
                        <a:t>19.639860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94.661670-</a:t>
                      </a:r>
                      <a:endParaRPr lang="he-IL" sz="1400" b="0" dirty="0" smtClean="0">
                        <a:solidFill>
                          <a:schemeClr val="tx1"/>
                        </a:solidFill>
                        <a:latin typeface="+mn-lt"/>
                      </a:endParaRPr>
                    </a:p>
                  </a:txBody>
                  <a:tcPr>
                    <a:solidFill>
                      <a:srgbClr val="F0D2EB"/>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72.000000-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0.083330</a:t>
                      </a:r>
                      <a:endParaRPr lang="he-IL" sz="1400" b="0" dirty="0">
                        <a:solidFill>
                          <a:schemeClr val="tx1"/>
                        </a:solidFill>
                        <a:latin typeface="+mn-lt"/>
                      </a:endParaRPr>
                    </a:p>
                  </a:txBody>
                  <a:tcPr>
                    <a:solidFill>
                      <a:srgbClr val="F0D2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he-IL" sz="1400" b="0" i="0" u="none" strike="noStrike" cap="none" dirty="0" smtClean="0">
                          <a:solidFill>
                            <a:schemeClr val="dk1"/>
                          </a:solidFill>
                          <a:effectLst/>
                          <a:latin typeface="+mn-lt"/>
                          <a:ea typeface="+mn-ea"/>
                          <a:cs typeface="+mn-cs"/>
                          <a:sym typeface="Arial"/>
                        </a:rPr>
                        <a:t>4.650000-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45.083330</a:t>
                      </a:r>
                      <a:endParaRPr lang="he-IL" sz="1400" b="0" dirty="0" smtClean="0">
                        <a:solidFill>
                          <a:schemeClr val="tx1"/>
                        </a:solidFill>
                        <a:latin typeface="+mn-lt"/>
                      </a:endParaRPr>
                    </a:p>
                  </a:txBody>
                  <a:tcPr>
                    <a:solidFill>
                      <a:srgbClr val="F0D2EB"/>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16.262780</a:t>
                      </a:r>
                      <a:r>
                        <a:rPr lang="en-US" sz="1400" b="0" i="0" u="none" strike="noStrike" cap="none" smtClean="0">
                          <a:solidFill>
                            <a:schemeClr val="dk1"/>
                          </a:solidFill>
                          <a:effectLst/>
                          <a:latin typeface="+mn-lt"/>
                          <a:ea typeface="+mn-ea"/>
                          <a:cs typeface="+mn-cs"/>
                          <a:sym typeface="Arial"/>
                        </a:rPr>
                        <a:t>,</a:t>
                      </a:r>
                      <a:br>
                        <a:rPr lang="en-US" sz="1400" b="0" i="0" u="none" strike="noStrike" cap="none" smtClean="0">
                          <a:solidFill>
                            <a:schemeClr val="dk1"/>
                          </a:solidFill>
                          <a:effectLst/>
                          <a:latin typeface="+mn-lt"/>
                          <a:ea typeface="+mn-ea"/>
                          <a:cs typeface="+mn-cs"/>
                          <a:sym typeface="Arial"/>
                        </a:rPr>
                      </a:br>
                      <a:r>
                        <a:rPr lang="en-US" sz="1400" b="0" i="0" u="none" strike="noStrike" cap="none" smtClean="0">
                          <a:solidFill>
                            <a:schemeClr val="dk1"/>
                          </a:solidFill>
                          <a:effectLst/>
                          <a:latin typeface="+mn-lt"/>
                          <a:ea typeface="+mn-ea"/>
                          <a:cs typeface="+mn-cs"/>
                          <a:sym typeface="Arial"/>
                        </a:rPr>
                        <a:t>101.270000</a:t>
                      </a:r>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endParaRPr lang="he-IL" sz="1400" b="0" dirty="0">
                        <a:solidFill>
                          <a:schemeClr val="tx1"/>
                        </a:solidFill>
                        <a:latin typeface="+mn-lt"/>
                      </a:endParaRPr>
                    </a:p>
                  </a:txBody>
                  <a:tcPr>
                    <a:solidFill>
                      <a:srgbClr val="F0D2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he-IL" sz="1400" b="0" i="0" u="none" strike="noStrike" cap="none" dirty="0" smtClean="0">
                          <a:solidFill>
                            <a:schemeClr val="dk1"/>
                          </a:solidFill>
                          <a:effectLst/>
                          <a:latin typeface="+mn-lt"/>
                          <a:ea typeface="+mn-ea"/>
                          <a:cs typeface="+mn-cs"/>
                          <a:sym typeface="Arial"/>
                        </a:rPr>
                        <a:t>75.283330-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107.731640</a:t>
                      </a:r>
                      <a:endParaRPr lang="he-IL" sz="1400" b="0" dirty="0">
                        <a:solidFill>
                          <a:schemeClr val="tx1"/>
                        </a:solidFill>
                        <a:latin typeface="+mn-lt"/>
                      </a:endParaRPr>
                    </a:p>
                  </a:txBody>
                  <a:tcPr>
                    <a:solidFill>
                      <a:srgbClr val="F0D2EB"/>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16.883330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166.854170-</a:t>
                      </a:r>
                      <a:endParaRPr lang="he-IL" sz="1400" b="0" dirty="0">
                        <a:solidFill>
                          <a:schemeClr val="tx1"/>
                        </a:solidFill>
                        <a:latin typeface="+mn-lt"/>
                      </a:endParaRPr>
                    </a:p>
                  </a:txBody>
                  <a:tcPr>
                    <a:solidFill>
                      <a:srgbClr val="F0D2EB"/>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7.495260</a:t>
                      </a:r>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14.492780-</a:t>
                      </a:r>
                      <a:r>
                        <a:rPr lang="en-US" sz="1400" b="0" i="0" u="none" strike="noStrike" cap="none" dirty="0" smtClean="0">
                          <a:solidFill>
                            <a:schemeClr val="dk1"/>
                          </a:solidFill>
                          <a:effectLst/>
                          <a:latin typeface="+mn-lt"/>
                          <a:ea typeface="+mn-ea"/>
                          <a:cs typeface="+mn-cs"/>
                          <a:sym typeface="Arial"/>
                        </a:rPr>
                        <a:t> ,</a:t>
                      </a:r>
                      <a:endParaRPr lang="he-IL" sz="1400" b="0" dirty="0">
                        <a:solidFill>
                          <a:schemeClr val="tx1"/>
                        </a:solidFill>
                        <a:latin typeface="+mn-lt"/>
                      </a:endParaRPr>
                    </a:p>
                  </a:txBody>
                  <a:tcPr>
                    <a:solidFill>
                      <a:srgbClr val="F0D2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smtClean="0">
                          <a:solidFill>
                            <a:schemeClr val="dk1"/>
                          </a:solidFill>
                          <a:effectLst/>
                          <a:latin typeface="+mn-lt"/>
                          <a:ea typeface="+mn-ea"/>
                          <a:cs typeface="+mn-cs"/>
                        </a:rPr>
                        <a:t>-</a:t>
                      </a:r>
                      <a:r>
                        <a:rPr lang="he-IL" sz="1400" b="0" i="0" kern="1200" dirty="0" smtClean="0">
                          <a:solidFill>
                            <a:schemeClr val="dk1"/>
                          </a:solidFill>
                          <a:effectLst/>
                          <a:latin typeface="+mn-lt"/>
                          <a:ea typeface="+mn-ea"/>
                          <a:cs typeface="+mn-cs"/>
                        </a:rPr>
                        <a:t>74.700000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kern="1200" dirty="0" smtClean="0">
                          <a:solidFill>
                            <a:schemeClr val="dk1"/>
                          </a:solidFill>
                          <a:effectLst/>
                          <a:latin typeface="+mn-lt"/>
                          <a:ea typeface="+mn-ea"/>
                          <a:cs typeface="+mn-cs"/>
                        </a:rPr>
                        <a:t>110.666670-</a:t>
                      </a:r>
                      <a:endParaRPr lang="he-IL" sz="1400" b="1" dirty="0">
                        <a:solidFill>
                          <a:schemeClr val="tx1"/>
                        </a:solidFill>
                        <a:latin typeface="+mn-lt"/>
                      </a:endParaRPr>
                    </a:p>
                  </a:txBody>
                  <a:tcPr>
                    <a:solidFill>
                      <a:srgbClr val="F0D2EB"/>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5B9BD5">
                              <a:lumMod val="50000"/>
                            </a:srgbClr>
                          </a:solidFill>
                          <a:effectLst/>
                          <a:uLnTx/>
                          <a:uFillTx/>
                          <a:latin typeface="+mn-lt"/>
                          <a:ea typeface="+mn-ea"/>
                          <a:cs typeface="+mn-cs"/>
                          <a:sym typeface="Arial"/>
                        </a:rPr>
                        <a:t>Min Coordinates</a:t>
                      </a:r>
                    </a:p>
                  </a:txBody>
                  <a:tcPr>
                    <a:solidFill>
                      <a:srgbClr val="F0D2EB"/>
                    </a:solidFill>
                  </a:tcPr>
                </a:tc>
              </a:tr>
              <a:tr h="968448">
                <a:tc>
                  <a:txBody>
                    <a:bodyPr/>
                    <a:lstStyle/>
                    <a:p>
                      <a:pPr algn="ctr" rtl="0"/>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67.399170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44.152500-</a:t>
                      </a:r>
                      <a:endParaRPr lang="he-IL" sz="1400" b="0" dirty="0">
                        <a:solidFill>
                          <a:schemeClr val="tx1"/>
                        </a:solidFill>
                        <a:latin typeface="+mn-lt"/>
                      </a:endParaRPr>
                    </a:p>
                  </a:txBody>
                  <a:tcPr>
                    <a:solidFill>
                      <a:srgbClr val="F7EBF4"/>
                    </a:solidFill>
                  </a:tcPr>
                </a:tc>
                <a:tc>
                  <a:txBody>
                    <a:bodyPr/>
                    <a:lstStyle/>
                    <a:p>
                      <a:pPr algn="ctr" rtl="1"/>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14.000000</a:t>
                      </a:r>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72.500000</a:t>
                      </a:r>
                      <a:endParaRPr lang="he-IL" sz="1400" b="0" dirty="0">
                        <a:solidFill>
                          <a:schemeClr val="tx1"/>
                        </a:solidFill>
                        <a:latin typeface="+mn-lt"/>
                      </a:endParaRPr>
                    </a:p>
                  </a:txBody>
                  <a:tcPr>
                    <a:solidFill>
                      <a:srgbClr val="F7EBF4"/>
                    </a:solidFill>
                  </a:tcPr>
                </a:tc>
                <a:tc>
                  <a:txBody>
                    <a:bodyPr/>
                    <a:lstStyle/>
                    <a:p>
                      <a:pPr algn="r" fontAlgn="ctr"/>
                      <a:r>
                        <a:rPr lang="he-IL" sz="1400" dirty="0" smtClean="0">
                          <a:effectLst/>
                          <a:latin typeface="+mn-lt"/>
                        </a:rPr>
                        <a:t>66.916670</a:t>
                      </a:r>
                      <a:r>
                        <a:rPr lang="en-US" sz="1400" dirty="0" smtClean="0">
                          <a:effectLst/>
                          <a:latin typeface="+mn-lt"/>
                        </a:rPr>
                        <a:t>,</a:t>
                      </a:r>
                      <a:br>
                        <a:rPr lang="en-US" sz="1400" dirty="0" smtClean="0">
                          <a:effectLst/>
                          <a:latin typeface="+mn-lt"/>
                        </a:rPr>
                      </a:br>
                      <a:r>
                        <a:rPr lang="he-IL" sz="1400" b="0" i="0" u="none" strike="noStrike" cap="none" dirty="0" smtClean="0">
                          <a:solidFill>
                            <a:schemeClr val="dk1"/>
                          </a:solidFill>
                          <a:effectLst/>
                          <a:latin typeface="+mn-lt"/>
                          <a:ea typeface="+mn-ea"/>
                          <a:cs typeface="+mn-cs"/>
                          <a:sym typeface="Arial"/>
                        </a:rPr>
                        <a:t>107.200000</a:t>
                      </a:r>
                      <a:endParaRPr lang="he-IL" sz="1400" dirty="0">
                        <a:effectLst/>
                        <a:latin typeface="+mn-lt"/>
                      </a:endParaRPr>
                    </a:p>
                  </a:txBody>
                  <a:tcPr anchor="ctr">
                    <a:solidFill>
                      <a:srgbClr val="F7EBF4"/>
                    </a:solidFill>
                  </a:tcPr>
                </a:tc>
                <a:tc>
                  <a:txBody>
                    <a:bodyPr/>
                    <a:lstStyle/>
                    <a:p>
                      <a:pPr algn="ctr" rtl="0"/>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70.880000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164.733330</a:t>
                      </a:r>
                      <a:endParaRPr lang="he-IL" sz="1400" b="0" dirty="0">
                        <a:solidFill>
                          <a:schemeClr val="tx1"/>
                        </a:solidFill>
                        <a:latin typeface="+mn-lt"/>
                      </a:endParaRPr>
                    </a:p>
                  </a:txBody>
                  <a:tcPr>
                    <a:solidFill>
                      <a:srgbClr val="F7EBF4"/>
                    </a:solidFill>
                  </a:tcPr>
                </a:tc>
                <a:tc>
                  <a:txBody>
                    <a:bodyPr/>
                    <a:lstStyle/>
                    <a:p>
                      <a:pPr algn="ctr" rtl="0"/>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2.330250-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179.958330</a:t>
                      </a:r>
                      <a:endParaRPr lang="he-IL" sz="1400" b="0" dirty="0">
                        <a:solidFill>
                          <a:schemeClr val="tx1"/>
                        </a:solidFill>
                        <a:latin typeface="+mn-lt"/>
                      </a:endParaRPr>
                    </a:p>
                  </a:txBody>
                  <a:tcPr>
                    <a:solidFill>
                      <a:srgbClr val="F7EBF4"/>
                    </a:solidFill>
                  </a:tcPr>
                </a:tc>
                <a:tc>
                  <a:txBody>
                    <a:bodyPr/>
                    <a:lstStyle/>
                    <a:p>
                      <a:pPr algn="r" fontAlgn="ctr"/>
                      <a:r>
                        <a:rPr lang="he-IL" sz="1400" dirty="0" smtClean="0">
                          <a:effectLst/>
                          <a:latin typeface="+mn-lt"/>
                        </a:rPr>
                        <a:t>67.061940</a:t>
                      </a:r>
                      <a:r>
                        <a:rPr lang="en-US" sz="1400" dirty="0" smtClean="0">
                          <a:effectLst/>
                          <a:latin typeface="+mn-lt"/>
                        </a:rPr>
                        <a:t>,</a:t>
                      </a:r>
                      <a:br>
                        <a:rPr lang="en-US" sz="1400" dirty="0" smtClean="0">
                          <a:effectLst/>
                          <a:latin typeface="+mn-lt"/>
                        </a:rPr>
                      </a:br>
                      <a:r>
                        <a:rPr lang="he-IL" sz="1400" b="0" i="0" u="none" strike="noStrike" cap="none" dirty="0" smtClean="0">
                          <a:solidFill>
                            <a:schemeClr val="dk1"/>
                          </a:solidFill>
                          <a:effectLst/>
                          <a:latin typeface="+mn-lt"/>
                          <a:ea typeface="+mn-ea"/>
                          <a:cs typeface="+mn-cs"/>
                          <a:sym typeface="Arial"/>
                        </a:rPr>
                        <a:t>93.736110-</a:t>
                      </a:r>
                      <a:endParaRPr lang="he-IL" sz="1400" dirty="0">
                        <a:effectLst/>
                        <a:latin typeface="+mn-lt"/>
                      </a:endParaRPr>
                    </a:p>
                  </a:txBody>
                  <a:tcPr anchor="ctr">
                    <a:solidFill>
                      <a:srgbClr val="F7EBF4"/>
                    </a:solidFill>
                  </a:tcPr>
                </a:tc>
                <a:tc>
                  <a:txBody>
                    <a:bodyPr/>
                    <a:lstStyle/>
                    <a:p>
                      <a:pPr algn="just" rtl="0"/>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79.799840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51.061020</a:t>
                      </a:r>
                      <a:endParaRPr lang="he-IL" sz="1400" b="0" dirty="0">
                        <a:solidFill>
                          <a:schemeClr val="tx1"/>
                        </a:solidFill>
                        <a:latin typeface="+mn-lt"/>
                      </a:endParaRPr>
                    </a:p>
                  </a:txBody>
                  <a:tcPr>
                    <a:solidFill>
                      <a:srgbClr val="F7EBF4"/>
                    </a:solidFill>
                  </a:tcPr>
                </a:tc>
                <a:tc>
                  <a:txBody>
                    <a:bodyPr/>
                    <a:lstStyle/>
                    <a:p>
                      <a:pPr algn="ctr" rtl="0"/>
                      <a:r>
                        <a:rPr lang="en-US" sz="1400" b="0" i="0" kern="1200" dirty="0" smtClean="0">
                          <a:solidFill>
                            <a:schemeClr val="dk1"/>
                          </a:solidFill>
                          <a:effectLst/>
                          <a:latin typeface="+mn-lt"/>
                          <a:ea typeface="+mn-ea"/>
                          <a:cs typeface="+mn-cs"/>
                        </a:rPr>
                        <a:t/>
                      </a:r>
                      <a:br>
                        <a:rPr lang="en-US" sz="1400" b="0" i="0" kern="1200" dirty="0" smtClean="0">
                          <a:solidFill>
                            <a:schemeClr val="dk1"/>
                          </a:solidFill>
                          <a:effectLst/>
                          <a:latin typeface="+mn-lt"/>
                          <a:ea typeface="+mn-ea"/>
                          <a:cs typeface="+mn-cs"/>
                        </a:rPr>
                      </a:br>
                      <a:r>
                        <a:rPr lang="he-IL" sz="1400" b="0" i="0" kern="1200" dirty="0" smtClean="0">
                          <a:solidFill>
                            <a:schemeClr val="dk1"/>
                          </a:solidFill>
                          <a:effectLst/>
                          <a:latin typeface="+mn-lt"/>
                          <a:ea typeface="+mn-ea"/>
                          <a:cs typeface="+mn-cs"/>
                        </a:rPr>
                        <a:t>5.632360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kern="1200" dirty="0" smtClean="0">
                          <a:solidFill>
                            <a:schemeClr val="dk1"/>
                          </a:solidFill>
                          <a:effectLst/>
                          <a:latin typeface="+mn-lt"/>
                          <a:ea typeface="+mn-ea"/>
                          <a:cs typeface="+mn-cs"/>
                        </a:rPr>
                        <a:t>35.270000-</a:t>
                      </a:r>
                      <a:endParaRPr lang="he-IL" sz="1400" b="0" dirty="0">
                        <a:solidFill>
                          <a:schemeClr val="tx1"/>
                        </a:solidFill>
                        <a:latin typeface="+mn-lt"/>
                      </a:endParaRPr>
                    </a:p>
                  </a:txBody>
                  <a:tcPr>
                    <a:solidFill>
                      <a:srgbClr val="F7EBF4"/>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5B9BD5">
                              <a:lumMod val="50000"/>
                            </a:srgbClr>
                          </a:solidFill>
                          <a:effectLst/>
                          <a:uLnTx/>
                          <a:uFillTx/>
                          <a:latin typeface="+mn-lt"/>
                          <a:ea typeface="+mn-ea"/>
                          <a:cs typeface="+mn-cs"/>
                          <a:sym typeface="Arial"/>
                        </a:rPr>
                        <a:t>Max Coordinates</a:t>
                      </a:r>
                    </a:p>
                    <a:p>
                      <a:pPr rtl="1"/>
                      <a:endParaRPr lang="he-IL" dirty="0">
                        <a:latin typeface="+mn-lt"/>
                      </a:endParaRPr>
                    </a:p>
                  </a:txBody>
                  <a:tcPr>
                    <a:solidFill>
                      <a:srgbClr val="F7EBF4"/>
                    </a:solidFill>
                  </a:tcPr>
                </a:tc>
              </a:tr>
              <a:tr h="1070566">
                <a:tc>
                  <a:txBody>
                    <a:bodyPr/>
                    <a:lstStyle/>
                    <a:p>
                      <a:pPr algn="ctr" rtl="1"/>
                      <a:r>
                        <a:rPr lang="en-US" sz="1400" b="0" dirty="0" smtClean="0">
                          <a:solidFill>
                            <a:schemeClr val="tx1"/>
                          </a:solidFill>
                          <a:latin typeface="+mn-lt"/>
                          <a:cs typeface="+mn-cs"/>
                        </a:rPr>
                        <a:t>1</a:t>
                      </a:r>
                      <a:r>
                        <a:rPr lang="en-US" sz="1400" b="0" dirty="0" smtClean="0">
                          <a:solidFill>
                            <a:schemeClr val="tx1"/>
                          </a:solidFill>
                          <a:latin typeface="+mn-lt"/>
                        </a:rPr>
                        <a:t/>
                      </a:r>
                      <a:br>
                        <a:rPr lang="en-US" sz="1400" b="0" dirty="0" smtClean="0">
                          <a:solidFill>
                            <a:schemeClr val="tx1"/>
                          </a:solidFill>
                          <a:latin typeface="+mn-lt"/>
                        </a:rPr>
                      </a:br>
                      <a:r>
                        <a:rPr lang="en-US" sz="900" b="1" i="0" u="none" strike="noStrike" cap="none" dirty="0" err="1" smtClean="0">
                          <a:solidFill>
                            <a:schemeClr val="dk1"/>
                          </a:solidFill>
                          <a:effectLst/>
                          <a:latin typeface="+mn-lt"/>
                          <a:ea typeface="+mn-ea"/>
                          <a:cs typeface="+mn-cs"/>
                          <a:sym typeface="Arial"/>
                        </a:rPr>
                        <a:t>Dfb</a:t>
                      </a:r>
                      <a:r>
                        <a:rPr lang="en-US" sz="900" b="1" i="0" u="none" strike="noStrike" cap="none" dirty="0" smtClean="0">
                          <a:solidFill>
                            <a:schemeClr val="dk1"/>
                          </a:solidFill>
                          <a:effectLst/>
                          <a:latin typeface="+mn-lt"/>
                          <a:ea typeface="+mn-ea"/>
                          <a:cs typeface="+mn-cs"/>
                          <a:sym typeface="Arial"/>
                        </a:rPr>
                        <a:t> : Warm-summer humid continental climate</a:t>
                      </a:r>
                      <a:endParaRPr lang="he-IL" sz="900" b="1" dirty="0">
                        <a:solidFill>
                          <a:schemeClr val="tx1"/>
                        </a:solidFill>
                        <a:latin typeface="+mn-lt"/>
                      </a:endParaRPr>
                    </a:p>
                  </a:txBody>
                  <a:tcPr>
                    <a:solidFill>
                      <a:srgbClr val="F0D2EB"/>
                    </a:solidFill>
                  </a:tcPr>
                </a:tc>
                <a:tc>
                  <a:txBody>
                    <a:bodyPr/>
                    <a:lstStyle/>
                    <a:p>
                      <a:pPr algn="ctr" rtl="1"/>
                      <a:r>
                        <a:rPr lang="en-US" sz="1400" b="0" dirty="0" smtClean="0">
                          <a:solidFill>
                            <a:schemeClr val="tx1"/>
                          </a:solidFill>
                          <a:latin typeface="+mn-lt"/>
                          <a:cs typeface="+mn-cs"/>
                        </a:rPr>
                        <a:t>7</a:t>
                      </a:r>
                      <a:r>
                        <a:rPr lang="en-US" sz="1400" b="0" dirty="0" smtClean="0">
                          <a:solidFill>
                            <a:schemeClr val="tx1"/>
                          </a:solidFill>
                          <a:latin typeface="+mn-lt"/>
                        </a:rPr>
                        <a:t/>
                      </a:r>
                      <a:br>
                        <a:rPr lang="en-US" sz="1400" b="0" dirty="0" smtClean="0">
                          <a:solidFill>
                            <a:schemeClr val="tx1"/>
                          </a:solidFill>
                          <a:latin typeface="+mn-lt"/>
                        </a:rPr>
                      </a:br>
                      <a:r>
                        <a:rPr lang="en-US" sz="1000" b="1" i="0" u="none" strike="noStrike" cap="none" dirty="0" err="1" smtClean="0">
                          <a:solidFill>
                            <a:schemeClr val="dk1"/>
                          </a:solidFill>
                          <a:effectLst/>
                          <a:latin typeface="+mn-lt"/>
                          <a:ea typeface="+mn-ea"/>
                          <a:cs typeface="+mn-cs"/>
                          <a:sym typeface="Arial"/>
                        </a:rPr>
                        <a:t>BSh</a:t>
                      </a:r>
                      <a:r>
                        <a:rPr lang="en-US" sz="1000" b="1" i="0" u="none" strike="noStrike" cap="none" dirty="0" smtClean="0">
                          <a:solidFill>
                            <a:schemeClr val="dk1"/>
                          </a:solidFill>
                          <a:effectLst/>
                          <a:latin typeface="+mn-lt"/>
                          <a:ea typeface="+mn-ea"/>
                          <a:cs typeface="+mn-cs"/>
                          <a:sym typeface="Arial"/>
                        </a:rPr>
                        <a:t> : Hot semi-arid (steppe) climate</a:t>
                      </a:r>
                      <a:endParaRPr lang="he-IL" sz="1000" b="1" dirty="0">
                        <a:solidFill>
                          <a:schemeClr val="tx1"/>
                        </a:solidFill>
                        <a:latin typeface="+mn-lt"/>
                      </a:endParaRPr>
                    </a:p>
                  </a:txBody>
                  <a:tcPr>
                    <a:solidFill>
                      <a:srgbClr val="F0D2EB"/>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400" b="0" dirty="0" smtClean="0">
                          <a:solidFill>
                            <a:schemeClr val="tx1"/>
                          </a:solidFill>
                          <a:latin typeface="+mn-lt"/>
                          <a:cs typeface="+mn-cs"/>
                        </a:rPr>
                        <a:t>3</a:t>
                      </a:r>
                      <a:r>
                        <a:rPr lang="en-US" sz="1400" b="1" dirty="0" smtClean="0">
                          <a:effectLst/>
                          <a:latin typeface="+mn-lt"/>
                        </a:rPr>
                        <a:t/>
                      </a:r>
                      <a:br>
                        <a:rPr lang="en-US" sz="1400" b="1" dirty="0" smtClean="0">
                          <a:effectLst/>
                          <a:latin typeface="+mn-lt"/>
                        </a:rPr>
                      </a:br>
                      <a:r>
                        <a:rPr lang="en-US" sz="1000" b="1" dirty="0" err="1" smtClean="0">
                          <a:effectLst/>
                          <a:latin typeface="+mn-lt"/>
                        </a:rPr>
                        <a:t>Cwa</a:t>
                      </a:r>
                      <a:r>
                        <a:rPr lang="en-US" sz="1000" b="1" dirty="0" smtClean="0">
                          <a:effectLst/>
                          <a:latin typeface="+mn-lt"/>
                        </a:rPr>
                        <a:t> : Monsoon-influenced humid subtropical climate</a:t>
                      </a:r>
                    </a:p>
                    <a:p>
                      <a:pPr algn="ctr" rtl="1"/>
                      <a:endParaRPr lang="he-IL" sz="1400" b="0" dirty="0">
                        <a:solidFill>
                          <a:schemeClr val="tx1"/>
                        </a:solidFill>
                        <a:latin typeface="+mn-lt"/>
                      </a:endParaRPr>
                    </a:p>
                  </a:txBody>
                  <a:tcPr>
                    <a:solidFill>
                      <a:srgbClr val="F0D2EB"/>
                    </a:solidFill>
                  </a:tcPr>
                </a:tc>
                <a:tc>
                  <a:txBody>
                    <a:bodyPr/>
                    <a:lstStyle/>
                    <a:p>
                      <a:pPr algn="ctr" rtl="1"/>
                      <a:r>
                        <a:rPr lang="en-US" sz="1400" b="0" dirty="0" smtClean="0">
                          <a:solidFill>
                            <a:schemeClr val="tx1"/>
                          </a:solidFill>
                          <a:latin typeface="+mn-lt"/>
                          <a:cs typeface="+mn-cs"/>
                        </a:rPr>
                        <a:t>5</a:t>
                      </a:r>
                      <a:r>
                        <a:rPr lang="en-US" sz="1400" b="0" dirty="0" smtClean="0">
                          <a:solidFill>
                            <a:schemeClr val="tx1"/>
                          </a:solidFill>
                          <a:latin typeface="+mn-lt"/>
                        </a:rPr>
                        <a:t/>
                      </a:r>
                      <a:br>
                        <a:rPr lang="en-US" sz="1400" b="0" dirty="0" smtClean="0">
                          <a:solidFill>
                            <a:schemeClr val="tx1"/>
                          </a:solidFill>
                          <a:latin typeface="+mn-lt"/>
                        </a:rPr>
                      </a:br>
                      <a:r>
                        <a:rPr lang="en-US" sz="1000" b="1" i="0" u="none" strike="noStrike" cap="none" dirty="0" err="1" smtClean="0">
                          <a:solidFill>
                            <a:schemeClr val="dk1"/>
                          </a:solidFill>
                          <a:effectLst/>
                          <a:latin typeface="+mn-lt"/>
                          <a:ea typeface="+mn-ea"/>
                          <a:cs typeface="+mn-cs"/>
                          <a:sym typeface="Arial"/>
                        </a:rPr>
                        <a:t>Cfa</a:t>
                      </a:r>
                      <a:r>
                        <a:rPr lang="en-US" sz="1000" b="1" i="0" u="none" strike="noStrike" cap="none" dirty="0" smtClean="0">
                          <a:solidFill>
                            <a:schemeClr val="dk1"/>
                          </a:solidFill>
                          <a:effectLst/>
                          <a:latin typeface="+mn-lt"/>
                          <a:ea typeface="+mn-ea"/>
                          <a:cs typeface="+mn-cs"/>
                          <a:sym typeface="Arial"/>
                        </a:rPr>
                        <a:t> : Humid subtropical climate</a:t>
                      </a:r>
                      <a:endParaRPr lang="he-IL" sz="1000" b="1" dirty="0">
                        <a:solidFill>
                          <a:schemeClr val="tx1"/>
                        </a:solidFill>
                        <a:latin typeface="+mn-lt"/>
                      </a:endParaRPr>
                    </a:p>
                  </a:txBody>
                  <a:tcPr>
                    <a:solidFill>
                      <a:srgbClr val="F0D2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e-IL" sz="1400" b="0" i="0" u="none" strike="noStrike" kern="0" cap="none" spc="0" normalizeH="0" baseline="0" noProof="0" dirty="0" smtClean="0">
                          <a:ln>
                            <a:noFill/>
                          </a:ln>
                          <a:solidFill>
                            <a:srgbClr val="000000"/>
                          </a:solidFill>
                          <a:effectLst/>
                          <a:uLnTx/>
                          <a:uFillTx/>
                          <a:latin typeface="+mn-lt"/>
                          <a:ea typeface="+mn-ea"/>
                          <a:cs typeface="+mn-cs"/>
                          <a:sym typeface="Arial"/>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err="1" smtClean="0">
                          <a:ln>
                            <a:noFill/>
                          </a:ln>
                          <a:solidFill>
                            <a:srgbClr val="000000"/>
                          </a:solidFill>
                          <a:effectLst/>
                          <a:uLnTx/>
                          <a:uFillTx/>
                          <a:latin typeface="+mn-lt"/>
                          <a:ea typeface="+mn-ea"/>
                          <a:cs typeface="+mn-cs"/>
                          <a:sym typeface="Arial"/>
                        </a:rPr>
                        <a:t>Cfb</a:t>
                      </a:r>
                      <a:r>
                        <a:rPr kumimoji="0" lang="en-US" sz="1000" b="1" i="0" u="none" strike="noStrike" kern="0" cap="none" spc="0" normalizeH="0" baseline="0" noProof="0" dirty="0" smtClean="0">
                          <a:ln>
                            <a:noFill/>
                          </a:ln>
                          <a:solidFill>
                            <a:srgbClr val="000000"/>
                          </a:solidFill>
                          <a:effectLst/>
                          <a:uLnTx/>
                          <a:uFillTx/>
                          <a:latin typeface="+mn-lt"/>
                          <a:ea typeface="+mn-ea"/>
                          <a:cs typeface="+mn-cs"/>
                          <a:sym typeface="Arial"/>
                        </a:rPr>
                        <a:t> : Temperate oceanic climate</a:t>
                      </a:r>
                      <a:endParaRPr kumimoji="0" lang="he-IL" sz="1000" b="1" i="0" u="none" strike="noStrike" kern="0" cap="none" spc="0" normalizeH="0" baseline="0" noProof="0" dirty="0" smtClean="0">
                        <a:ln>
                          <a:noFill/>
                        </a:ln>
                        <a:solidFill>
                          <a:srgbClr val="000000"/>
                        </a:solidFill>
                        <a:effectLst/>
                        <a:uLnTx/>
                        <a:uFillTx/>
                        <a:latin typeface="+mn-lt"/>
                        <a:ea typeface="+mn-ea"/>
                        <a:cs typeface="+mn-cs"/>
                        <a:sym typeface="Arial"/>
                      </a:endParaRPr>
                    </a:p>
                  </a:txBody>
                  <a:tcPr>
                    <a:solidFill>
                      <a:srgbClr val="F0D2EB"/>
                    </a:solidFill>
                  </a:tcPr>
                </a:tc>
                <a:tc>
                  <a:txBody>
                    <a:bodyPr/>
                    <a:lstStyle/>
                    <a:p>
                      <a:pPr algn="ctr" rtl="1"/>
                      <a:r>
                        <a:rPr lang="he-IL" sz="1400" dirty="0" smtClean="0">
                          <a:latin typeface="+mn-lt"/>
                        </a:rPr>
                        <a:t>13</a:t>
                      </a:r>
                    </a:p>
                    <a:p>
                      <a:pPr algn="ctr" rtl="1"/>
                      <a:r>
                        <a:rPr lang="en-US" sz="1000" b="1" i="0" u="none" strike="noStrike" cap="none" dirty="0" err="1" smtClean="0">
                          <a:solidFill>
                            <a:schemeClr val="dk1"/>
                          </a:solidFill>
                          <a:effectLst/>
                          <a:latin typeface="+mn-lt"/>
                          <a:ea typeface="+mn-ea"/>
                          <a:cs typeface="+mn-cs"/>
                          <a:sym typeface="Arial"/>
                        </a:rPr>
                        <a:t>BSk</a:t>
                      </a:r>
                      <a:r>
                        <a:rPr lang="en-US" sz="1000" b="1" i="0" u="none" strike="noStrike" cap="none" dirty="0" smtClean="0">
                          <a:solidFill>
                            <a:schemeClr val="dk1"/>
                          </a:solidFill>
                          <a:effectLst/>
                          <a:latin typeface="+mn-lt"/>
                          <a:ea typeface="+mn-ea"/>
                          <a:cs typeface="+mn-cs"/>
                          <a:sym typeface="Arial"/>
                        </a:rPr>
                        <a:t> : Cold semi-arid (steppe) climate</a:t>
                      </a:r>
                      <a:endParaRPr lang="he-IL" sz="1000" b="1" dirty="0">
                        <a:solidFill>
                          <a:schemeClr val="tx1"/>
                        </a:solidFill>
                        <a:latin typeface="+mn-lt"/>
                      </a:endParaRPr>
                    </a:p>
                  </a:txBody>
                  <a:tcPr>
                    <a:solidFill>
                      <a:srgbClr val="F0D2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e-IL" sz="1400" b="0" i="0" u="none" strike="noStrike" kern="0" cap="none" spc="0" normalizeH="0" baseline="0" noProof="0" dirty="0" smtClean="0">
                          <a:ln>
                            <a:noFill/>
                          </a:ln>
                          <a:solidFill>
                            <a:srgbClr val="000000"/>
                          </a:solidFill>
                          <a:effectLst/>
                          <a:uLnTx/>
                          <a:uFillTx/>
                          <a:latin typeface="+mn-lt"/>
                          <a:ea typeface="+mn-ea"/>
                          <a:cs typeface="+mn-cs"/>
                          <a:sym typeface="Arial"/>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err="1" smtClean="0">
                          <a:ln>
                            <a:noFill/>
                          </a:ln>
                          <a:solidFill>
                            <a:srgbClr val="000000"/>
                          </a:solidFill>
                          <a:effectLst/>
                          <a:uLnTx/>
                          <a:uFillTx/>
                          <a:latin typeface="+mn-lt"/>
                          <a:ea typeface="+mn-ea"/>
                          <a:cs typeface="+mn-cs"/>
                          <a:sym typeface="Arial"/>
                        </a:rPr>
                        <a:t>Cfb</a:t>
                      </a:r>
                      <a:r>
                        <a:rPr kumimoji="0" lang="en-US" sz="1000" b="1" i="0" u="none" strike="noStrike" kern="0" cap="none" spc="0" normalizeH="0" baseline="0" noProof="0" dirty="0" smtClean="0">
                          <a:ln>
                            <a:noFill/>
                          </a:ln>
                          <a:solidFill>
                            <a:srgbClr val="000000"/>
                          </a:solidFill>
                          <a:effectLst/>
                          <a:uLnTx/>
                          <a:uFillTx/>
                          <a:latin typeface="+mn-lt"/>
                          <a:ea typeface="+mn-ea"/>
                          <a:cs typeface="+mn-cs"/>
                          <a:sym typeface="Arial"/>
                        </a:rPr>
                        <a:t> : Temperate oceanic climate</a:t>
                      </a:r>
                      <a:endParaRPr kumimoji="0" lang="he-IL" sz="1000" b="1" i="0" u="none" strike="noStrike" kern="0" cap="none" spc="0" normalizeH="0" baseline="0" noProof="0" dirty="0" smtClean="0">
                        <a:ln>
                          <a:noFill/>
                        </a:ln>
                        <a:solidFill>
                          <a:srgbClr val="000000"/>
                        </a:solidFill>
                        <a:effectLst/>
                        <a:uLnTx/>
                        <a:uFillTx/>
                        <a:latin typeface="+mn-lt"/>
                        <a:ea typeface="+mn-ea"/>
                        <a:cs typeface="+mn-cs"/>
                        <a:sym typeface="Arial"/>
                      </a:endParaRPr>
                    </a:p>
                  </a:txBody>
                  <a:tcPr>
                    <a:solidFill>
                      <a:srgbClr val="F0D2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mn-lt"/>
                          <a:ea typeface="+mn-ea"/>
                          <a:cs typeface="+mn-cs"/>
                          <a:sym typeface="Arial"/>
                        </a:rPr>
                        <a:t>6</a:t>
                      </a:r>
                      <a:endParaRPr kumimoji="0" lang="he-IL" sz="1400" b="0" i="0" u="none" strike="noStrike" kern="0" cap="none" spc="0" normalizeH="0" baseline="0" noProof="0" dirty="0" smtClean="0">
                        <a:ln>
                          <a:noFill/>
                        </a:ln>
                        <a:solidFill>
                          <a:srgbClr val="000000"/>
                        </a:solidFill>
                        <a:effectLst/>
                        <a:uLnTx/>
                        <a:uFillTx/>
                        <a:latin typeface="+mn-lt"/>
                        <a:ea typeface="+mn-ea"/>
                        <a:cs typeface="+mn-cs"/>
                        <a:sym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i="0" dirty="0" smtClean="0">
                          <a:solidFill>
                            <a:srgbClr val="000000"/>
                          </a:solidFill>
                          <a:effectLst/>
                          <a:latin typeface="+mn-lt"/>
                        </a:rPr>
                        <a:t>Aw : Tropical savanna, wet</a:t>
                      </a:r>
                      <a:endParaRPr lang="he-IL" sz="1400" b="1" dirty="0">
                        <a:solidFill>
                          <a:schemeClr val="tx1"/>
                        </a:solidFill>
                        <a:latin typeface="+mn-lt"/>
                      </a:endParaRPr>
                    </a:p>
                  </a:txBody>
                  <a:tcPr>
                    <a:solidFill>
                      <a:srgbClr val="F0D2EB"/>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5B9BD5">
                              <a:lumMod val="50000"/>
                            </a:srgbClr>
                          </a:solidFill>
                          <a:effectLst/>
                          <a:uLnTx/>
                          <a:uFillTx/>
                          <a:latin typeface="+mn-lt"/>
                          <a:ea typeface="+mn-ea"/>
                          <a:cs typeface="+mn-cs"/>
                          <a:sym typeface="Arial"/>
                        </a:rPr>
                        <a:t>Most frequent Climate</a:t>
                      </a:r>
                    </a:p>
                    <a:p>
                      <a:pPr rtl="1"/>
                      <a:endParaRPr lang="he-IL" dirty="0">
                        <a:latin typeface="+mn-lt"/>
                      </a:endParaRPr>
                    </a:p>
                  </a:txBody>
                  <a:tcPr>
                    <a:solidFill>
                      <a:srgbClr val="F0D2EB"/>
                    </a:solidFill>
                  </a:tcPr>
                </a:tc>
              </a:tr>
              <a:tr h="607619">
                <a:tc>
                  <a:txBody>
                    <a:bodyPr/>
                    <a:lstStyle/>
                    <a:p>
                      <a:pPr algn="ctr" rtl="1"/>
                      <a:r>
                        <a:rPr lang="de-DE" sz="1200" dirty="0" smtClean="0">
                          <a:latin typeface="+mn-lt"/>
                        </a:rPr>
                        <a:t>Ag Al As Au B Ba</a:t>
                      </a:r>
                      <a:endParaRPr lang="he-IL" sz="1200" b="0" dirty="0">
                        <a:solidFill>
                          <a:schemeClr val="tx1"/>
                        </a:solidFill>
                        <a:latin typeface="+mn-lt"/>
                      </a:endParaRPr>
                    </a:p>
                  </a:txBody>
                  <a:tcPr>
                    <a:solidFill>
                      <a:srgbClr val="F7EBF4"/>
                    </a:solidFill>
                  </a:tcPr>
                </a:tc>
                <a:tc>
                  <a:txBody>
                    <a:bodyPr/>
                    <a:lstStyle/>
                    <a:p>
                      <a:pPr algn="ctr" rtl="1"/>
                      <a:r>
                        <a:rPr lang="en-US" sz="1200" dirty="0" smtClean="0">
                          <a:latin typeface="+mn-lt"/>
                        </a:rPr>
                        <a:t>Ag Al As Au B Ba Be</a:t>
                      </a:r>
                      <a:endParaRPr lang="he-IL" sz="1200" b="0" dirty="0">
                        <a:solidFill>
                          <a:schemeClr val="tx1"/>
                        </a:solidFill>
                        <a:latin typeface="+mn-lt"/>
                      </a:endParaRPr>
                    </a:p>
                  </a:txBody>
                  <a:tcPr>
                    <a:solidFill>
                      <a:srgbClr val="F7EBF4"/>
                    </a:solidFill>
                  </a:tcPr>
                </a:tc>
                <a:tc>
                  <a:txBody>
                    <a:bodyPr/>
                    <a:lstStyle/>
                    <a:p>
                      <a:pPr algn="ctr" rtl="1"/>
                      <a:r>
                        <a:rPr lang="de-DE" sz="1200" dirty="0" smtClean="0">
                          <a:latin typeface="+mn-lt"/>
                        </a:rPr>
                        <a:t>Ag Al As Au B</a:t>
                      </a:r>
                      <a:endParaRPr lang="he-IL" sz="1200" b="0" dirty="0">
                        <a:solidFill>
                          <a:schemeClr val="tx1"/>
                        </a:solidFill>
                        <a:latin typeface="+mn-lt"/>
                      </a:endParaRPr>
                    </a:p>
                  </a:txBody>
                  <a:tcPr>
                    <a:solidFill>
                      <a:srgbClr val="F7EBF4"/>
                    </a:solidFill>
                  </a:tcPr>
                </a:tc>
                <a:tc>
                  <a:txBody>
                    <a:bodyPr/>
                    <a:lstStyle/>
                    <a:p>
                      <a:pPr algn="ctr" rtl="1"/>
                      <a:r>
                        <a:rPr lang="en-US" sz="1200" dirty="0" smtClean="0">
                          <a:latin typeface="+mn-lt"/>
                        </a:rPr>
                        <a:t>Ag Al As Au B Ba Be</a:t>
                      </a:r>
                      <a:endParaRPr lang="he-IL" sz="1200" b="0" dirty="0">
                        <a:solidFill>
                          <a:schemeClr val="tx1"/>
                        </a:solidFill>
                        <a:latin typeface="+mn-lt"/>
                      </a:endParaRPr>
                    </a:p>
                  </a:txBody>
                  <a:tcPr>
                    <a:solidFill>
                      <a:srgbClr val="F7EBF4"/>
                    </a:solidFill>
                  </a:tcPr>
                </a:tc>
                <a:tc>
                  <a:txBody>
                    <a:bodyPr/>
                    <a:lstStyle/>
                    <a:p>
                      <a:pPr algn="ctr" rtl="1"/>
                      <a:r>
                        <a:rPr lang="en-US" sz="1200" dirty="0" smtClean="0">
                          <a:latin typeface="+mn-lt"/>
                        </a:rPr>
                        <a:t>Ag Al As Au B Ba Be Bi</a:t>
                      </a:r>
                      <a:endParaRPr lang="he-IL" sz="1200" b="0" dirty="0">
                        <a:solidFill>
                          <a:schemeClr val="tx1"/>
                        </a:solidFill>
                        <a:latin typeface="+mn-lt"/>
                      </a:endParaRPr>
                    </a:p>
                  </a:txBody>
                  <a:tcPr>
                    <a:solidFill>
                      <a:srgbClr val="F7EBF4"/>
                    </a:solidFill>
                  </a:tcPr>
                </a:tc>
                <a:tc>
                  <a:txBody>
                    <a:bodyPr/>
                    <a:lstStyle/>
                    <a:p>
                      <a:pPr algn="ctr" rtl="1"/>
                      <a:r>
                        <a:rPr lang="en-US" sz="1200" dirty="0" smtClean="0">
                          <a:latin typeface="+mn-lt"/>
                        </a:rPr>
                        <a:t>Ag Al As Au B Ba Be</a:t>
                      </a:r>
                      <a:endParaRPr lang="he-IL" sz="1200" b="0" dirty="0">
                        <a:solidFill>
                          <a:schemeClr val="tx1"/>
                        </a:solidFill>
                        <a:latin typeface="+mn-lt"/>
                      </a:endParaRPr>
                    </a:p>
                  </a:txBody>
                  <a:tcPr>
                    <a:solidFill>
                      <a:srgbClr val="F7EBF4"/>
                    </a:solidFill>
                  </a:tcPr>
                </a:tc>
                <a:tc>
                  <a:txBody>
                    <a:bodyPr/>
                    <a:lstStyle/>
                    <a:p>
                      <a:pPr algn="ctr" rtl="1"/>
                      <a:r>
                        <a:rPr lang="en-US" sz="1200" dirty="0" smtClean="0">
                          <a:latin typeface="+mn-lt"/>
                        </a:rPr>
                        <a:t>Ag Al As Au B Ba Be Bi Br C Ca Cd Ce</a:t>
                      </a:r>
                      <a:endParaRPr lang="he-IL" sz="1200" b="0" dirty="0">
                        <a:solidFill>
                          <a:schemeClr val="tx1"/>
                        </a:solidFill>
                        <a:latin typeface="+mn-lt"/>
                      </a:endParaRPr>
                    </a:p>
                  </a:txBody>
                  <a:tcPr>
                    <a:solidFill>
                      <a:srgbClr val="F7EBF4"/>
                    </a:solidFill>
                  </a:tcPr>
                </a:tc>
                <a:tc>
                  <a:txBody>
                    <a:bodyPr/>
                    <a:lstStyle/>
                    <a:p>
                      <a:pPr algn="ctr" rtl="0"/>
                      <a:r>
                        <a:rPr lang="en-US" sz="1200" dirty="0" smtClean="0">
                          <a:latin typeface="+mn-lt"/>
                        </a:rPr>
                        <a:t>Ag Al As Au B Ba Be Bi</a:t>
                      </a:r>
                      <a:endParaRPr lang="he-IL" sz="1200" b="0" dirty="0">
                        <a:solidFill>
                          <a:schemeClr val="tx1"/>
                        </a:solidFill>
                        <a:latin typeface="+mn-lt"/>
                      </a:endParaRPr>
                    </a:p>
                  </a:txBody>
                  <a:tcPr>
                    <a:solidFill>
                      <a:srgbClr val="F7EBF4"/>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5B9BD5">
                              <a:lumMod val="50000"/>
                            </a:srgbClr>
                          </a:solidFill>
                          <a:effectLst/>
                          <a:uLnTx/>
                          <a:uFillTx/>
                          <a:latin typeface="+mn-lt"/>
                          <a:ea typeface="+mn-ea"/>
                          <a:cs typeface="+mn-cs"/>
                          <a:sym typeface="Arial"/>
                        </a:rPr>
                        <a:t>Most significant minerals</a:t>
                      </a:r>
                    </a:p>
                  </a:txBody>
                  <a:tcPr>
                    <a:solidFill>
                      <a:srgbClr val="F7EBF4"/>
                    </a:solidFill>
                  </a:tcPr>
                </a:tc>
              </a:tr>
            </a:tbl>
          </a:graphicData>
        </a:graphic>
      </p:graphicFrame>
    </p:spTree>
    <p:extLst>
      <p:ext uri="{BB962C8B-B14F-4D97-AF65-F5344CB8AC3E}">
        <p14:creationId xmlns:p14="http://schemas.microsoft.com/office/powerpoint/2010/main" val="17043192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קבוצה 2"/>
          <p:cNvGrpSpPr/>
          <p:nvPr/>
        </p:nvGrpSpPr>
        <p:grpSpPr>
          <a:xfrm>
            <a:off x="1624073" y="82296"/>
            <a:ext cx="9144000" cy="6858000"/>
            <a:chOff x="1624073" y="82296"/>
            <a:chExt cx="9144000" cy="6858000"/>
          </a:xfrm>
        </p:grpSpPr>
        <p:pic>
          <p:nvPicPr>
            <p:cNvPr id="5" name="תמונה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073" y="82296"/>
              <a:ext cx="9144000" cy="6858000"/>
            </a:xfrm>
            <a:prstGeom prst="rect">
              <a:avLst/>
            </a:prstGeom>
          </p:spPr>
        </p:pic>
        <p:sp>
          <p:nvSpPr>
            <p:cNvPr id="2" name="מלבן 1"/>
            <p:cNvSpPr/>
            <p:nvPr/>
          </p:nvSpPr>
          <p:spPr>
            <a:xfrm>
              <a:off x="1624073" y="160338"/>
              <a:ext cx="672087" cy="632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AutoShape 2" descr="data:image/png;base64,iVBORw0KGgoAAAANSUhEUgAABMMAAAMKCAYAAACIqYPJAAAgAElEQVR4XuzdC5SdZXkv8HfPTOaWZHIhwQDBBKQcDQZvrfSix2VPBalKe9BaBVRUtCKVS0vRupBCtZTVapBWLkareEGp9Eq1cERb1OOpCigpgpeIhCSYkIQQcpuZzGWf9Y37G3YikJ2Q9yPZz2/WmgWazfvN//c8a6/s//r2nlryRYAAAQIECBAgQIAAAQIECBAgQCCIQC1ITjEJECBAgAABAgQIECBAgAABAgQIJGWYJ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LiaHe0AACAASURBV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KVCjzR3zPrlf4kLkaAQDsJeG5pp2nKQuApElCGPUXwLkuAAAECBAgQaEOB8u+WxT+b/72MWpRgZRHW/O9tSCESAQL7WGDX55Xm17KP9byidN/HA3AcgXYSUIa10zRlIUCAAAECBAg8NQLNxVdHSqmzUYYV/16+gB1vFGHFC9SxlFLz//ai9amZm6sSOBAEyueQ4p/Fc0r5Xf7vIkP5fFL8s3h+KZ5Tin8vvjy/HAhT9jMSqFhAGVYxuMsRIECAAAECBNpMoHyhWpZgRRE2JaXUVZRiy5Yte/nMmTMP+9rXvnbLG9/4xvtTSqO7fJcvXL1gbbPFEIfAPhBofn4pnlMmn1uWLFlyyKtf/epXbNu2bcOiRYtubJRgzc8vu5bu++DHcQQBAu0ioAxrl0nKQYAAAQIECBCoXqD5hWrxIrX47hkcHPy3np6eY2q12rTmH6ler4+OjY1tWLt27dLDDz/8ipTScFMxVt7ZUX0KVyRAYH8UKO/8Kgr2ogjruffee9+0YMGCP+7o6HharVYrnm8mv+r1+vYdO3b8eMmSJae+973vfSCltKPx/KJw3x+n62ci8BQLKMOe4gG4PAECBAgQIEDgABVoLsK6ixeqq1evPu/QQw+9oFar9ewu09DQ0O19fX2/nVIaanrRqhDbHZw/JxBDoCzCihKseH7p3b59+w19fX0vaSH+6IMPPnjNvHnz/qzx/DLS9NZJd6C2AOghBCIIKMMiTFlGAgQIECBAgMC+Fyj+Hlm+JbJ4oXpjX1/fi/bkMsWdHLfccsurTjjhhNua7hLzwfp7guixBNpPoCzaJ4qwCy+88JBLLrnkto6Ojhl7EnV4eHhZb2/vb6aUBlNKzYXYnhzjsQQItKmAMqxNBysWAQIECBAgQCCjQPNdG70PPvjghQcffPD5u17vK7dtSvesGEwPPTKSnrWwPy1a2JeOPWrqTg8bHR1dO2XKlGc3XrAWb2sq39KU8cd3NAEC+7FAc9HePzw8/O3u7u5nNP+8d9+3Pf1gxWD6wYrtaVpfZ1p0RH968XMGUn9v8dGFj35t2rTpU7NmzTqnUbYXhZi7T/fjwfvRCFQpoAyrUtu1CBAgQIAAAQLtIVC+WO05/fTT537iE5/4cfPn93zzvzen91+7Ov14ZXFDxs5fZ548L/3JKYft9H9u2bLlXwYGBk5vekuTu8PaY0+kILCnAuVdYROfP7h+/foPzZkz54zmQ678xzXpQ5//2S+cO//g7nTh6Yen4184c/LP6vV6/Ytf/OJLTzrppDsahVj5ofp7+nN5PAECbSagDGuzgYpDgAABAgQIEMgs0PxitXd4ePib3d3dx5TX/M87Hklv/cufPOGP8PJfnZWuOv/InR7zmc985lfe+MY33tP4/DB3h2UeouMJ7KcC5V2nxeeETRsfH19bq9Umb/f606vvT3//1Q1P+KMvOfuI9Lv/c/bkY8bGxlZ2dXU9t+nuU2X7fjp8PxaBKgWUYVVquxYBAgQIECBA4MAXaH6x2l+v19c0fotkGh4ZTyf+0T1pxZril0Q+8df73/b0dOoJcycftGHDhmvmzp17QePuMHdv7A7QnxNoT4Hi+aX4rLDeFStWnLtgwYI/L2P+2zc3pnMuv2+3qWdN70o3X74ozZ05+csm67Va7Wkppa2Nst1bJXer6AEE2l9AGdb+M5aQAAECBAgQILAvBcq3SHZfccUVzzr77LNvLw//wlc3pPdcfX9L13rGYb3plismbyhLg4ODt/X397+s6a2SxQtWXwQIxBIo7gIrWqzezZs3f3769OknlvF//30/Srf9oOizdv91wWmHpXf87rzJB37nO9957XHHHXdTU9nut0runtEjCLS1gDKsrccrHAECBAgQIEBgnwuUZVhx58Z5zXduXPx3q9Knb1rX8gW//9nnTX7g9dbBsbFzP7p6VVd3X72zu6deS7WUav6q2jKmBxJoA4F6fTzVR3bUduwYrP3lm+bNnzuzu7hLbOJr8RvuTNsGi5tGd//1qt+Yna4474jJB+5y5+loSkkZtntGjyDQ1gL+htHW4xWOAAECBAgQILDPBcoyrO/hhx/+8MyZM99SXuGMv/xJ+o87Hmn5gjcvWZSOfnrfxON3jI6ns65anbq6+1JHV3dShrXM6IEE2kagKMPGR3ek0ZGhdPkZh078psjia8OmkfTCM/675ZzPO3pq+sdLnzn5+C1btnxpYGDg9Y07w5RhLUt6IIH2FVCGte9sJSNAgAABAgQI5BCYvDPs7rvvPmXRokUfLS+y5PqfpY/8Q/ERYrv/6u3uSPd87nmTD9y8bXTzuz7y40/2TJ85MqVr6nits6Oe0uTnZu/+QI8gQOCAF6iPjdbGRgc7hrY+0vXXb1946tyZPZMfLPgb77grrdmwo6WMp7xsbvrAHzx98rFr1qz5wKGHHvpXjQ/R9ws6WlL0IALtLaAMa+/5SkeAAAECBAgQ2NcC5Qfo9xS/7a1erz9YXuCm/3o4nfWhn7Z0vV3v3Ni2bdst06ZN+z2fGdYSnwcRaFeBogEvbgfr27hx41WzZs06tQz6tst+kr56e2t3nr7/7U9Ppx7/6C/ouO6661502mmn3ZlSKn67hzKsXbdHLgJ7IKAM2wMsDyVAgAABAgQIECg+zGvilq3iQ677x8fHV9Vqtf7SpSjDilJsd1//cOkz0/OPnjr5sAceeOD98+fP/2tvY9qdnD8n0NYCj3vn6b0PDE38ttrRsSf+uK9fXzw9ffbPjm5GGq3VasWn6W/32yTbeneEI7BHAsqwPeLyYAIECBAgQIAAgUYZVnywde+mTZs+OWPGjJNLlbUbR9JbL12efrBi8HGh/uh1h6Y/fM0hk39er9e3dXR0LPBi1W4RCC9Qlu3dxd1ho6Ojyzs7O2eXKsUv6Ch+UcfjfT19Xk9aesEzJj+LsHjctm3b/nPatGn/212n4XcLAIGdBJRhFoIAAQIECBAgQGBPBcq7NyZesI6MjNzV1dX1aLuVUvqLT61On/vy+jQ4PD559qKF/enCN89Pv3rM9J2ud999951/5JFHfqzxFqaRxm9689ve9nQqHk+gPQTKt0r23n777a96wQtecF1zrLvu3Z7+/JOr0h0/3Dr5f0/pqqXXvPSgdOHph6e+nkc/a3B8fHxTZ2dncZvYtsZdYd4i2R47IgWBJy2gDHvShA4gQIAAAQIECIQTKP4OWXwXd4f13HzzzcedcMIJX278fzthLF89NPGb4BYd0Z9mTP35b4Zr/hocHPxGf3//7zTu2ig+HbtozxRh4VZKYAKTAs1vxe7bvHnztdOnTz9pV59tg2PpnhWDE79x8lkLf/5baXf9uuuuu9587LHH/pOi3XYRILCrgDLMThAgQIAAAQIECOyNQPML1u6VK1e+a/78+RfWarXeVg8bHBz8Tn9//4m7FGGP3krW6kEeR4BAuwkUt3cV38Xdp71bt269YerUqb/Zash6vT66bt26v503b94lTUWYor1VQI8jEEBAGRZgyCISIECAAAECBDIJ7FSIFS9ah4aGbunp6Tn2ia5Xr9eHVq5ceenChQuvbPocn/LtS+4KyzQsxxI4gATKu0/LQqznRz/60alHHXXUpR0dHTu/z3qXUCMjIz9+97vf/YrLL798faMIG/UbJA+gyftRCVQkoAyrCNplCBAgQIAAAQJtKlAWYsVbJovfMDll+fLlpxxyyCEndXd3/49U61zQ1dmRdoyMbR8f2/Gj4eHh786aNes9jc/vKT4frPgu79hQhLXpkohFYC8Emgux4vmluEtsyvr16/9i2rRpz+/onPLMrq6O6ePjKY2Pjf1sZGT4hw899ND/WbBgwccbzyvFc0tRhHl+2Qt8/wmBdhdQhrX7hOUjQIAAAQIECOQXKAux8oOviw8Hm/g+48P3ramnWs/2rRv/9PMXPv+axh0axV1gxXfxQrUowMrv/D+pKxAgcCAJlIVY+Us7iueVohjreN1F33zt1NmHLS3C/NcX37fgnq985pGm8qsswcq3XSvaD6Sp+1kJVCCgDKsA2SUIECBAgAABAgEEml+0li9ca++4et3DxdsnR4e3n//xcxd+pHGXxq53anihGmBBRCTwJASan18mPk/szUt+8rqe3unXplot3f2d6w/+xifP3tz0dkgl+5PA9p8SiCCgDIswZRkJECBAgAABAtUJlH+/nPjnO5du3JZSrXd0dPS8pe+c+zeNH6Msv5Rg1c3FlQgc6AI7Pbe848oHX98xpfuzRaj1G++decN7fnlL02+i9dxyoE/bz08gs4AyLDOw4wkQIECAAAECgQVqZ33ske3FnWH1+vi5V7191hWBLUQnQGAfCpz50Y2ndHR0XlccuWlw3Yzrzv6l4s4wXwQIEGhJQBnWEpMHESBAgAABAgQI7I3AWR/fPFiUYaleP+fKt80o7wzbm6P8NwQIEJgUeOfHHnl9rVb7XPF/DNaGBz7x1rnFnWG+CBAg0JKAMqwlJg8iQIAAAQIECBDYGwFl2N6o+W8IENidgDJsd0L+nACBJxJQhtkPAgQIECBAgACBbALKsGy0DiYQWkAZFnr8whN40gLKsCdN6AACBAgQIECAAIHHE1CG2Q0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Zuw0YgAAIABJREFU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IVA+ffLiX++82ObtqWUetPY2LlXveOgv00p1Rs/RPnPKn4m1yBAoD0EJp9fzvzo+tfVOqZcV8Ra/9BPZt7wnl/e4vmlPYYsBYEqBJRhVSi7BgECBAgQIECg/QWaS7Di3zuK7zOvXr+pnlLv2I7hP/7YOfPLMqwowpq/219HQgIEnoxA8Zyy0/dbPvzT13f3TP9UcegPv/dPc29d+gePpJTGm55bij9Suj8Zdf8tgTYWUIa18XBFI0CAAAECBAhUJFC+SC0KsM6m744z/ub+tSnVeke2b373p97z7GtSSmNN38UL1+Lbi9aKBuUyBA4wgfL16kS53nhuKf7ZdepffPc1fdPn/F2R57YvXzp/2Rev2fwYzy9l6X6AxfbjEiCQW0AZllvY+QQIECBAgACB9hYo7wIrSrCulNKU448/fmDp0qWnz549+9cHx3pO6O3uqA0OjazqHN9288qVK7/6ghe84JaU0kjje/Qx7uZobzHpCBBoRaC5ZC+eWyaeX7797W+/ZOHChS+rdU8/vnvKlKOGR+qppzZ069atm79x/fXXX3/++ec/0PTcUpTv5d1irVzTYwgQCCKgDAsyaDEJECBAgAABAhkEyiKseJHaXXxv3LjxylmzZr228Zamx7zk2NjYquuvv/71p5122vdTSjsaL1x3fXtThh/XkQQIHCACzUXYlOK55bzzzpt72WWX/Xt3d/cvPVGGLVu2fGlgYOD0lNJw4/mluXA/QOL7MQkQyC2gDMst7HwCBAgQIECAQHsKlC9WJ16o3njjjc858cQTP9/V1TW/xbjjGzduvPaggw46P6U01CjEirs4fMZPi4AeRqCNBYrnl+Ju0+L5pWft2rUXHXzwwe+q1WpF8b7br7GxsfV33HHH24877rivKsR2y+UBBEIKKMNCjl1oAgQIECBAgMCTFig/v6cnpdQ3Pj6+slar9T7WqVsHx9K0vuJ17S9+Pfzww9fNnj37rMZdHMVbJ72l6UmPxgEEDmiB8o7TiSJs3bp1F8+dO/fcx0q0fXg89fcUT0WP+TV6zTXXvPDMM89c3lSI+QyxA3o1/PAE9p2AMmzfWTqJAAECBAgQIBBFoHyxWrw1sm9oaOjWnp6exc3hb/iPDemG/3go3bNie9o+NJ6OOLQ3LX5Gf7rozYen2QM73dxRv+WWW15+/PHH/1fjDrHyM36iWMpJgMDOApNF+8UXXzz/oosuuqv5jrDB4fH0gWtXpdt/sDUtXz2UeqZ0pEVH9KVXvWh2Ov23D97ppB07dtzX09PzKyml7Y1CTNlu2wgQmBBQhlkEAgQIECBAgACBPRUoX6z2rlmz5n3z5s37k+YDzvnwfenf/u/GxzzzoBldE4VY8cK1/BobG1vT1dX17JTSoBesezoKjyfQVgLNd4X1Dw8Pf7u7u/uoMuFXb38kvf+Tq9LKB4uPA/vFr//1yzPSkrOPSNP7H70TtfF27HMaZXv5+WFthSYMAQJ7LqAM23Mz/wUBAgQIECBAILLATi9Wx8bGftrR0TGjBPnAtavTJ7744BP6DEztTDcvWZTmHVTcWPbzr/vvv/+ChQsXXt10d5jPDou8ZbJHFSg/K6zne9/73m8/97nP/UIJUbwl8sTz7kmr1j12EVY+7jUvPSj91VkLJ/3q9fpQR0fHYY27w7wVO+pmyU1gFwFlmJUgQIAAAQIECBDYE4GyDCs+K2xqvV4vmq+Jv1Pe+t1H0lsu/UlLZ534a7PSlX985ORjt2zZ8q8DAwNvatwd5u6NlhQ9iEDbCZR3nfatX7/+g3PmzHlbmfC919yfrv/KhpYCX37OEel3Xvzo3aeXXHLJsy6++OKVjTtP/aKOlhQ9iEB7CyjD2nu+0hEgQIAAAQIE9rVAeedG7x133PGK5z//+deXF7jqn9amD37ugZauN3NaV/rutc95tAzbNrz2HR/83p/2zTp4R2/f9NFaR7c7w1qS9CAC7SNQH99RGxrc0jW0ZcOUD5+1+KI5M/smG/PfOvvu9NOfFb94dvdfb3nl09KFpz/6i20bd55e0yjblWG7J/QIAm0voAxr+xELSIAAAQIECBDYpwJlGdb30EMPfXD27NlvL09/15Kfpi/9v4dbvtitVz47Pf1pxQ1mKQ2PjKc/vHp16uruSx1d3alW3GxW81fVljE9kEAbCNTr42l8dCSNjgymD731kDTQ//NftlH8Rtpj33Bnywl/7dnT03UXHz35+C1bttw4MDBwWtPnhinbW9b0QALtKeBvGO05V6kIECBAgAABArkEJsuwXT88/91X3Z+K3yLZ6tdtf/ecVHygfvG1bWgsnbv0AWVYq3geR6ANBZrLsMveNC8dNDBlImW9ntLRv//dNDbeWof1W78yMy199zMmhR5++OHPzp49+53KsDZcGpEI7KWAMmwv4fxnBAgQIECAAIGgApNvk7zpppuOe/nLX/6V0uFT/74uXfKJVS2xHDa3O33j6sWTj90+NHzPS3/nwlfOOeqFg3PmLx6ZOvOQ8ZYO8iACBNpGYNumNR0bVt81ZdOKZT03Xf/e6wam9/9GGe6kC36Qvv/T7S1lPfv3Dknn/v6hk4/9/ve/f8bixYv/3i/oaInPgwiEEFCGhRizkAQIECBAgACBfSZQfoB+8asgp9Xr9TUppc7i9BVrhtOJf3TPxFsed/d15snz0p+cUvyCt59/Ne7cOKvpM312f8juLuLPCRA40ATKD9DvXbNmzYXz5s27oAyw9F8fTJd9ZnVLef7lsmemY4+aOvnYWq12cHEDavGO7JRS8dzS2i1mLV3NgwgQOBAFlGEH4tT8zAQIECBAgACBp06g+Ptj8V28f6l/dHR0WWdn5+Hlj3Pdl9en9y0tfmnb438956ip6Z8ve+ZOD7jzzjtf+7znPe/fGy9WfcD1UzdfVybwVAqUd552f/rTn170hje84bbmH+b0DyxPX79z8xP+fEXJXpTt5df4+PjGzs7OoxpF+4gy7Kkcr2sT2H8ElGH7zyz8JAQIECBAgACBA0WgvHuj51vf+tYJxx133D80/+Cf/NK69IFrV018zs+uX8Vn+RS/5a384Pziz4eGhm7v6+s73ovVA2X8fk4C2QTKsr2487Rn69atN0ydOvVl5dUeemQ0vf/aVenGb2x8zB/g/FMOS+9sKsKKBy1fvvzso48++tqmt0i66zTb+BxM4MARUIYdOLPykxIgQIAAAQIE9heB8q2Sxd1hfZs2bfr4jBkzTm7+4ZavGpz4zZL3rBhMDz0ykhYt7E/POqIvnfKyuTtlGB8f397Z2XnELm9h8mJ1f5m0n4NA9QKTd4ellKaOjo7+sLOzc3bzj1H8oo677xtM99y3PU3r70yLFvalomh/7i89+tbI4vGDg4O39vf3F89Ngykld4VVP0tXJLDfCijD9tvR+MEIECBAgAABAvu1QPML1r4dO3bcMWXKlAV78hPX6/W0YsWK84888siPNd4eOeotTHsi6LEE2lKg+a3Y3cuWLXvF4sWLr6vVasUdqS1/jY2Nrevq6lrUKMJ2NJ5bFO0tC3oggfYWUIa193ylI0CAAAECBAjkEihfsBYfnl+8pal38+bNn5o+fforWrlg8UL1W9/61tte9KIX3ZpSKl6oumujFTiPIRBDoPnu0+4vfOELx5x88sl/3/z5hE/EMDg4+LX+/v5XN0r24vmlKNqLN2774PwY+yMlgd0KKMN2S+QBBAgQIECAAAECjyPQXIgVb5nsWbZs2auOOeaYD3Z2du78fshHDxjdsmXLzQMDA29uvFAtSjBFmBUjQGBXgbIQ62oU7t2bNm3624GBgVfXarWigP+Fr/Hx8YfvvffeS44++uhPN91tqgizWwQI/IKAMsxSECBAgAABAgQIPBmBshAr3sJUvGgtSrHin1133XXXSYcddthLuru7D960adN3vv71r990yimn/LhRfhUvUIvv4jdHFm9dcsfGk5mC/5ZAewqUhVhxB+rE80rxHPORj3xkwStf+cpXzJkz59dGR0c3rV279hsvfvGL/3n9+vXlXaZFwd78tmvPL+25H1IR2GsBZdhe0/kPCRAgQIAAAQIEGgJlIdb8wrUox4rv8s+KF6NF8VX8syi/mkswL1StEgECjyfQXLgXpVj5vFL8e/Fn5fNH+Zyy63OL5xe7RYDALwgowywFAQIECBAgQIDAvhJoLsWKM8v/XZ5ffmZP82f3eKG6r/SdQ6B9BcrXrY/1HFOkLp9HHus5pn1VJCNAYK8FlGF7Tec/JECAAAECBAgQeByBXf+O2Xz3RvMLV4AECBDYU4Hm55ddn1s8v+yppscT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BAgAABAgQIECAQUUAZFnHqMhMgQIAAAQIECBAgQIAAAQIEggoow4IOXmwCBAgQIECAAAECBAgQIECAQEQBZVjEqctMgAABAgQIECBAgAABAgQIEAgqoAwLOnixCRAgQIAAAQIECBAgQIAAAQIRBZRhEacuMwECBAgQIECAAAECBAgQIEAgqIAyLOjgxSZAgAABAgQIECBAgAABAgQIRBRQhkWcuswECBAgQIAAAQIECBAgQIAAgaACyrCggxebAAECBAgQIECAAAECBAgQIBBRQBkWceoyEyBAgAABAgQIECBAgAABAgSCCijDgg5ebAIECBAgQIAAAQIECBAgQIBARAFlWMSpy0yAAAECBAgQIECAAAECBAgQ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BAgAABAgQIECAQUUAZFnHqMhMgQIAAAQIECBAgQIAAAQIEggoow4IOXmwCBAgQIECAAAECBAgQIECAQEQBZVjEqctMgAABAgQIECBAgAABAgQIEAgqoAwLOnixCRAgQIAAAQIECBAgQIAAAQIRBZRhEacuMwECBAgQIECAAAECBAgQIEAgqIAyLOjgxSZAgAABAgQIECBAgAABAgQIRBRQhkWcuswECBAgQIAAAQIECBAgQIAAgaACyrCggxebAAECBAgQIECAAAECBAgQIBBRQBkWceoyEyBAgAABAgQIECBAgAABAgSCCijDgg5ebAIECBAgQIAAAQIECBAgQIBARAFlWMSpy0yAAAECBAgQIECAAAECBAgQ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Dw/9uxYwIAAAAGQf1bG0QijH0S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jQ6h7nAAADx0lEQVQ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UCyK8j72citU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graphicFrame>
        <p:nvGraphicFramePr>
          <p:cNvPr id="7" name="טבלה 6"/>
          <p:cNvGraphicFramePr>
            <a:graphicFrameLocks noGrp="1"/>
          </p:cNvGraphicFramePr>
          <p:nvPr>
            <p:extLst>
              <p:ext uri="{D42A27DB-BD31-4B8C-83A1-F6EECF244321}">
                <p14:modId xmlns:p14="http://schemas.microsoft.com/office/powerpoint/2010/main" val="232815245"/>
              </p:ext>
            </p:extLst>
          </p:nvPr>
        </p:nvGraphicFramePr>
        <p:xfrm>
          <a:off x="284984" y="1341120"/>
          <a:ext cx="11730232" cy="5516880"/>
        </p:xfrm>
        <a:graphic>
          <a:graphicData uri="http://schemas.openxmlformats.org/drawingml/2006/table">
            <a:tbl>
              <a:tblPr rtl="1" firstRow="1" bandRow="1">
                <a:tableStyleId>{5C22544A-7EE6-4342-B048-85BDC9FD1C3A}</a:tableStyleId>
              </a:tblPr>
              <a:tblGrid>
                <a:gridCol w="1476524"/>
                <a:gridCol w="1476524"/>
                <a:gridCol w="1476524"/>
                <a:gridCol w="1466921"/>
                <a:gridCol w="1358962"/>
                <a:gridCol w="1346160"/>
                <a:gridCol w="1734052"/>
                <a:gridCol w="1394565"/>
              </a:tblGrid>
              <a:tr h="381897">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7</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688E8"/>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6</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688E8"/>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5</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688E8"/>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4</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p>
                      <a:pPr algn="ctr" rtl="1"/>
                      <a:endParaRPr lang="he-IL" sz="1000" dirty="0"/>
                    </a:p>
                  </a:txBody>
                  <a:tcPr>
                    <a:solidFill>
                      <a:srgbClr val="D688E8"/>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3</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p>
                      <a:pPr algn="ctr" rtl="1"/>
                      <a:endParaRPr lang="he-IL" sz="1000" dirty="0"/>
                    </a:p>
                  </a:txBody>
                  <a:tcPr>
                    <a:solidFill>
                      <a:srgbClr val="D688E8"/>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2</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688E8"/>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1</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p>
                      <a:pPr algn="ctr" rtl="1"/>
                      <a:endParaRPr lang="he-IL" sz="1000" dirty="0"/>
                    </a:p>
                  </a:txBody>
                  <a:tcPr>
                    <a:solidFill>
                      <a:srgbClr val="D688E8"/>
                    </a:solidFill>
                  </a:tcPr>
                </a:tc>
                <a:tc>
                  <a:txBody>
                    <a:bodyPr/>
                    <a:lstStyle/>
                    <a:p>
                      <a:pPr algn="ctr" rtl="1"/>
                      <a:r>
                        <a:rPr lang="en-US" sz="1000" dirty="0" smtClean="0"/>
                        <a:t>Cluster</a:t>
                      </a:r>
                      <a:r>
                        <a:rPr lang="en-US" sz="1000" baseline="0" dirty="0" smtClean="0"/>
                        <a:t> 0</a:t>
                      </a:r>
                      <a:endParaRPr lang="he-IL" sz="1000" dirty="0"/>
                    </a:p>
                  </a:txBody>
                  <a:tcPr>
                    <a:solidFill>
                      <a:srgbClr val="D688E8"/>
                    </a:solidFill>
                  </a:tcPr>
                </a:tc>
              </a:tr>
              <a:tr h="3907096">
                <a:tc>
                  <a:txBody>
                    <a:bodyPr/>
                    <a:lstStyle/>
                    <a:p>
                      <a:pPr algn="l" rtl="1"/>
                      <a:r>
                        <a:rPr lang="en-US" sz="1000" dirty="0" smtClean="0"/>
                        <a:t>Total stones 191 </a:t>
                      </a:r>
                      <a:r>
                        <a:rPr lang="en-US" sz="1000" dirty="0" err="1" smtClean="0"/>
                        <a:t>Sphene</a:t>
                      </a:r>
                      <a:r>
                        <a:rPr lang="en-US" sz="1000" dirty="0" smtClean="0"/>
                        <a:t> 21 Zircon 17 </a:t>
                      </a:r>
                      <a:r>
                        <a:rPr lang="en-US" sz="1000" dirty="0" err="1" smtClean="0"/>
                        <a:t>Diopside</a:t>
                      </a:r>
                      <a:r>
                        <a:rPr lang="en-US" sz="1000" dirty="0" smtClean="0"/>
                        <a:t> 17 Serpentine 7 Spinel 5 Azurite 5 </a:t>
                      </a:r>
                      <a:r>
                        <a:rPr lang="en-US" sz="1000" dirty="0" err="1" smtClean="0"/>
                        <a:t>Chrysoberyl</a:t>
                      </a:r>
                      <a:r>
                        <a:rPr lang="en-US" sz="1000" dirty="0" smtClean="0"/>
                        <a:t> 5 Beryl 5 </a:t>
                      </a:r>
                      <a:r>
                        <a:rPr lang="en-US" sz="1000" dirty="0" err="1" smtClean="0"/>
                        <a:t>Rhodonite</a:t>
                      </a:r>
                      <a:r>
                        <a:rPr lang="en-US" sz="1000" dirty="0" smtClean="0"/>
                        <a:t> 5 Topaz 5 </a:t>
                      </a:r>
                      <a:r>
                        <a:rPr lang="en-US" sz="1000" dirty="0" err="1" smtClean="0"/>
                        <a:t>Zoisite</a:t>
                      </a:r>
                      <a:r>
                        <a:rPr lang="en-US" sz="1000" dirty="0" smtClean="0"/>
                        <a:t> 5 </a:t>
                      </a:r>
                      <a:r>
                        <a:rPr lang="en-US" sz="1000" dirty="0" err="1" smtClean="0"/>
                        <a:t>Sodalite</a:t>
                      </a:r>
                      <a:r>
                        <a:rPr lang="en-US" sz="1000" dirty="0" smtClean="0"/>
                        <a:t> 4 Amethyst 4 Opal 3 Quartz 3 </a:t>
                      </a:r>
                      <a:r>
                        <a:rPr lang="en-US" sz="1000" dirty="0" err="1" smtClean="0"/>
                        <a:t>Kyanite</a:t>
                      </a:r>
                      <a:r>
                        <a:rPr lang="en-US" sz="1000" dirty="0" smtClean="0"/>
                        <a:t> 3 Cordierite 3 </a:t>
                      </a:r>
                      <a:r>
                        <a:rPr lang="en-US" sz="1000" dirty="0" err="1" smtClean="0"/>
                        <a:t>Rhodochrosite</a:t>
                      </a:r>
                      <a:r>
                        <a:rPr lang="en-US" sz="1000" dirty="0" smtClean="0"/>
                        <a:t> 3 Scapolite 3 Ruby 2 Smoky Quartz 2 </a:t>
                      </a:r>
                      <a:r>
                        <a:rPr lang="en-US" sz="1000" dirty="0" err="1" smtClean="0"/>
                        <a:t>Andalusite</a:t>
                      </a:r>
                      <a:r>
                        <a:rPr lang="en-US" sz="1000" dirty="0" smtClean="0"/>
                        <a:t> 2 Emerald 2 </a:t>
                      </a:r>
                      <a:r>
                        <a:rPr lang="en-US" sz="1000" dirty="0" err="1" smtClean="0"/>
                        <a:t>Lepidolite</a:t>
                      </a:r>
                      <a:r>
                        <a:rPr lang="en-US" sz="1000" dirty="0" smtClean="0"/>
                        <a:t> 2 Sapphire 2 Jade 1 </a:t>
                      </a:r>
                      <a:r>
                        <a:rPr lang="en-US" sz="1000" dirty="0" err="1" smtClean="0"/>
                        <a:t>Spodumene</a:t>
                      </a:r>
                      <a:r>
                        <a:rPr lang="en-US" sz="1000" dirty="0" smtClean="0"/>
                        <a:t> 1 Nephrite 1 </a:t>
                      </a:r>
                      <a:r>
                        <a:rPr lang="en-US" sz="1000" dirty="0" err="1" smtClean="0"/>
                        <a:t>Labradorite</a:t>
                      </a:r>
                      <a:r>
                        <a:rPr lang="en-US" sz="1000" dirty="0" smtClean="0"/>
                        <a:t> 1 Diamond 1 </a:t>
                      </a:r>
                      <a:r>
                        <a:rPr lang="en-US" sz="1000" dirty="0" err="1" smtClean="0"/>
                        <a:t>Variscite</a:t>
                      </a:r>
                      <a:r>
                        <a:rPr lang="en-US" sz="1000" dirty="0" smtClean="0"/>
                        <a:t> 1</a:t>
                      </a:r>
                      <a:endParaRPr lang="he-IL" sz="1000" b="0" dirty="0">
                        <a:solidFill>
                          <a:schemeClr val="tx1"/>
                        </a:solidFill>
                      </a:endParaRPr>
                    </a:p>
                  </a:txBody>
                  <a:tcPr>
                    <a:solidFill>
                      <a:srgbClr val="F7EBF4"/>
                    </a:solidFill>
                  </a:tcPr>
                </a:tc>
                <a:tc>
                  <a:txBody>
                    <a:bodyPr/>
                    <a:lstStyle/>
                    <a:p>
                      <a:pPr algn="l" rtl="1"/>
                      <a:r>
                        <a:rPr lang="en-US" sz="1000" dirty="0" smtClean="0"/>
                        <a:t>Total stones </a:t>
                      </a:r>
                      <a:r>
                        <a:rPr lang="he-IL" sz="1000" dirty="0" smtClean="0"/>
                        <a:t> </a:t>
                      </a:r>
                      <a:r>
                        <a:rPr lang="en-US" sz="1000" dirty="0" smtClean="0"/>
                        <a:t>861 Quartz 92 Smoky Quartz 70 </a:t>
                      </a:r>
                      <a:r>
                        <a:rPr lang="en-US" sz="1000" dirty="0" err="1" smtClean="0"/>
                        <a:t>Sphene</a:t>
                      </a:r>
                      <a:r>
                        <a:rPr lang="en-US" sz="1000" dirty="0" smtClean="0"/>
                        <a:t> 68 Zircon 58 Beryl 44 </a:t>
                      </a:r>
                      <a:r>
                        <a:rPr lang="en-US" sz="1000" dirty="0" err="1" smtClean="0"/>
                        <a:t>Diopside</a:t>
                      </a:r>
                      <a:r>
                        <a:rPr lang="en-US" sz="1000" dirty="0" smtClean="0"/>
                        <a:t> 44 Amethyst 38 Serpentine 37 Aquamarine 26 Scapolite 25 Opal 23 </a:t>
                      </a:r>
                      <a:r>
                        <a:rPr lang="en-US" sz="1000" dirty="0" err="1" smtClean="0"/>
                        <a:t>Kyanite</a:t>
                      </a:r>
                      <a:r>
                        <a:rPr lang="en-US" sz="1000" dirty="0" smtClean="0"/>
                        <a:t> 22 Rose 18 Spinel 18 </a:t>
                      </a:r>
                      <a:r>
                        <a:rPr lang="en-US" sz="1000" dirty="0" err="1" smtClean="0"/>
                        <a:t>Spodumene</a:t>
                      </a:r>
                      <a:r>
                        <a:rPr lang="en-US" sz="1000" dirty="0" smtClean="0"/>
                        <a:t> 15 Azurite 14 </a:t>
                      </a:r>
                      <a:r>
                        <a:rPr lang="en-US" sz="1000" dirty="0" err="1" smtClean="0"/>
                        <a:t>Sodalite</a:t>
                      </a:r>
                      <a:r>
                        <a:rPr lang="en-US" sz="1000" dirty="0" smtClean="0"/>
                        <a:t> 9 </a:t>
                      </a:r>
                      <a:r>
                        <a:rPr lang="en-US" sz="1000" dirty="0" err="1" smtClean="0"/>
                        <a:t>Lepidolite</a:t>
                      </a:r>
                      <a:r>
                        <a:rPr lang="en-US" sz="1000" dirty="0" smtClean="0"/>
                        <a:t> 9 </a:t>
                      </a:r>
                      <a:r>
                        <a:rPr lang="en-US" sz="1000" dirty="0" err="1" smtClean="0"/>
                        <a:t>Andalusite</a:t>
                      </a:r>
                      <a:r>
                        <a:rPr lang="en-US" sz="1000" dirty="0" smtClean="0"/>
                        <a:t> 8 </a:t>
                      </a:r>
                      <a:r>
                        <a:rPr lang="en-US" sz="1000" dirty="0" err="1" smtClean="0"/>
                        <a:t>Morganite</a:t>
                      </a:r>
                      <a:r>
                        <a:rPr lang="en-US" sz="1000" dirty="0" smtClean="0"/>
                        <a:t> 8 Heliodor 8 Amazonite 7 </a:t>
                      </a:r>
                      <a:r>
                        <a:rPr lang="en-US" sz="1000" dirty="0" err="1" smtClean="0"/>
                        <a:t>Rhodochrosite</a:t>
                      </a:r>
                      <a:r>
                        <a:rPr lang="en-US" sz="1000" dirty="0" smtClean="0"/>
                        <a:t> 7 Topaz 7 Citrine 6 Cordierite 6 </a:t>
                      </a:r>
                      <a:r>
                        <a:rPr lang="en-US" sz="1000" dirty="0" err="1" smtClean="0"/>
                        <a:t>Zoisite</a:t>
                      </a:r>
                      <a:r>
                        <a:rPr lang="en-US" sz="1000" dirty="0" smtClean="0"/>
                        <a:t> 5 Sapphire 5 </a:t>
                      </a:r>
                      <a:r>
                        <a:rPr lang="en-US" sz="1000" dirty="0" err="1" smtClean="0"/>
                        <a:t>Labradorite</a:t>
                      </a:r>
                      <a:r>
                        <a:rPr lang="en-US" sz="1000" dirty="0" smtClean="0"/>
                        <a:t> 5 Sunstone 5 </a:t>
                      </a:r>
                      <a:r>
                        <a:rPr lang="en-US" sz="1000" dirty="0" err="1" smtClean="0"/>
                        <a:t>Variscite</a:t>
                      </a:r>
                      <a:r>
                        <a:rPr lang="en-US" sz="1000" dirty="0" smtClean="0"/>
                        <a:t> 4 Turquoise 4 </a:t>
                      </a:r>
                      <a:r>
                        <a:rPr lang="en-US" sz="1000" dirty="0" err="1" smtClean="0"/>
                        <a:t>Chrysoberyl</a:t>
                      </a:r>
                      <a:r>
                        <a:rPr lang="en-US" sz="1000" dirty="0" smtClean="0"/>
                        <a:t> 3 </a:t>
                      </a:r>
                      <a:r>
                        <a:rPr lang="en-US" sz="1000" dirty="0" err="1" smtClean="0"/>
                        <a:t>Rhodonite</a:t>
                      </a:r>
                      <a:r>
                        <a:rPr lang="en-US" sz="1000" dirty="0" smtClean="0"/>
                        <a:t> 3 Wood 3 </a:t>
                      </a:r>
                      <a:r>
                        <a:rPr lang="en-US" sz="1000" dirty="0" err="1" smtClean="0"/>
                        <a:t>Goshenite</a:t>
                      </a:r>
                      <a:r>
                        <a:rPr lang="en-US" sz="1000" dirty="0" smtClean="0"/>
                        <a:t> 2 Garnet 2 Jadeite 2 Petrified 2 Red 2 Tourmaline 2 Jade 1 </a:t>
                      </a:r>
                      <a:r>
                        <a:rPr lang="en-US" sz="1000" dirty="0" err="1" smtClean="0"/>
                        <a:t>Charoite</a:t>
                      </a:r>
                      <a:r>
                        <a:rPr lang="en-US" sz="1000" dirty="0" smtClean="0"/>
                        <a:t> 1 Hematite 1 Nephrite 1 </a:t>
                      </a:r>
                      <a:r>
                        <a:rPr lang="en-US" sz="1000" dirty="0" err="1" smtClean="0"/>
                        <a:t>Opalized</a:t>
                      </a:r>
                      <a:r>
                        <a:rPr lang="en-US" sz="1000" dirty="0" smtClean="0"/>
                        <a:t> 1 Ruby 1 Diamond 1</a:t>
                      </a:r>
                      <a:endParaRPr lang="he-IL" sz="1000" b="0" dirty="0">
                        <a:solidFill>
                          <a:schemeClr val="tx1"/>
                        </a:solidFill>
                      </a:endParaRPr>
                    </a:p>
                  </a:txBody>
                  <a:tcPr>
                    <a:solidFill>
                      <a:srgbClr val="F0D2EB"/>
                    </a:solidFill>
                  </a:tcPr>
                </a:tc>
                <a:tc rowSpan="2">
                  <a:txBody>
                    <a:bodyPr/>
                    <a:lstStyle/>
                    <a:p>
                      <a:pPr algn="l" rtl="1"/>
                      <a:r>
                        <a:rPr lang="en-US" sz="1000" dirty="0" smtClean="0"/>
                        <a:t>Total stones </a:t>
                      </a:r>
                      <a:r>
                        <a:rPr lang="he-IL" sz="1000" dirty="0" smtClean="0"/>
                        <a:t> </a:t>
                      </a:r>
                      <a:r>
                        <a:rPr lang="en-US" sz="1000" dirty="0" smtClean="0"/>
                        <a:t>397 Zircon 27 Beryl 27 Quartz 26 </a:t>
                      </a:r>
                      <a:r>
                        <a:rPr lang="en-US" sz="1000" dirty="0" err="1" smtClean="0"/>
                        <a:t>Sphene</a:t>
                      </a:r>
                      <a:r>
                        <a:rPr lang="en-US" sz="1000" dirty="0" smtClean="0"/>
                        <a:t> 24 Aquamarine 22 Smoky Quartz 18 </a:t>
                      </a:r>
                      <a:r>
                        <a:rPr lang="en-US" sz="1000" dirty="0" err="1" smtClean="0"/>
                        <a:t>Diopside</a:t>
                      </a:r>
                      <a:r>
                        <a:rPr lang="en-US" sz="1000" dirty="0" smtClean="0"/>
                        <a:t> 15 Topaz 15 Spinel 15 Sapphire 11 Serpentine 11 Amethyst 10 </a:t>
                      </a:r>
                      <a:r>
                        <a:rPr lang="en-US" sz="1000" dirty="0" err="1" smtClean="0"/>
                        <a:t>Lepidolite</a:t>
                      </a:r>
                      <a:r>
                        <a:rPr lang="en-US" sz="1000" dirty="0" smtClean="0"/>
                        <a:t> 9 Ruby 9 Opal 8 Emerald 8 Rose 8 </a:t>
                      </a:r>
                      <a:r>
                        <a:rPr lang="en-US" sz="1000" dirty="0" err="1" smtClean="0"/>
                        <a:t>Goshenite</a:t>
                      </a:r>
                      <a:r>
                        <a:rPr lang="en-US" sz="1000" dirty="0" smtClean="0"/>
                        <a:t> 8 Azurite 7 </a:t>
                      </a:r>
                      <a:r>
                        <a:rPr lang="en-US" sz="1000" dirty="0" err="1" smtClean="0"/>
                        <a:t>Kyanite</a:t>
                      </a:r>
                      <a:r>
                        <a:rPr lang="en-US" sz="1000" dirty="0" smtClean="0"/>
                        <a:t> 7 </a:t>
                      </a:r>
                      <a:r>
                        <a:rPr lang="en-US" sz="1000" dirty="0" err="1" smtClean="0"/>
                        <a:t>Sodalite</a:t>
                      </a:r>
                      <a:r>
                        <a:rPr lang="en-US" sz="1000" dirty="0" smtClean="0"/>
                        <a:t> 7 </a:t>
                      </a:r>
                      <a:r>
                        <a:rPr lang="en-US" sz="1000" dirty="0" err="1" smtClean="0"/>
                        <a:t>Morganite</a:t>
                      </a:r>
                      <a:r>
                        <a:rPr lang="en-US" sz="1000" dirty="0" smtClean="0"/>
                        <a:t> 6 Diamond 6 </a:t>
                      </a:r>
                      <a:r>
                        <a:rPr lang="en-US" sz="1000" dirty="0" err="1" smtClean="0"/>
                        <a:t>Spodumene</a:t>
                      </a:r>
                      <a:r>
                        <a:rPr lang="en-US" sz="1000" dirty="0" smtClean="0"/>
                        <a:t> 6 </a:t>
                      </a:r>
                      <a:r>
                        <a:rPr lang="en-US" sz="1000" dirty="0" err="1" smtClean="0"/>
                        <a:t>Andalusite</a:t>
                      </a:r>
                      <a:r>
                        <a:rPr lang="en-US" sz="1000" dirty="0" smtClean="0"/>
                        <a:t> 5 </a:t>
                      </a:r>
                      <a:r>
                        <a:rPr lang="en-US" sz="1000" dirty="0" err="1" smtClean="0"/>
                        <a:t>Chrysoberyl</a:t>
                      </a:r>
                      <a:r>
                        <a:rPr lang="en-US" sz="1000" dirty="0" smtClean="0"/>
                        <a:t> 5 Cordierite 4 </a:t>
                      </a:r>
                      <a:r>
                        <a:rPr lang="en-US" sz="1000" dirty="0" err="1" smtClean="0"/>
                        <a:t>Zoisite</a:t>
                      </a:r>
                      <a:r>
                        <a:rPr lang="en-US" sz="1000" dirty="0" smtClean="0"/>
                        <a:t> 3 Scapolite 3 Citrine 2 </a:t>
                      </a:r>
                      <a:r>
                        <a:rPr lang="en-US" sz="1000" dirty="0" err="1" smtClean="0"/>
                        <a:t>Labradorite</a:t>
                      </a:r>
                      <a:r>
                        <a:rPr lang="en-US" sz="1000" dirty="0" smtClean="0"/>
                        <a:t> 1 Tourmaline 1 Garnet 1 Iolite 1 Amazonite 1 </a:t>
                      </a:r>
                      <a:r>
                        <a:rPr lang="en-US" sz="1000" dirty="0" err="1" smtClean="0"/>
                        <a:t>Variscite</a:t>
                      </a:r>
                      <a:r>
                        <a:rPr lang="en-US" sz="1000" dirty="0" smtClean="0"/>
                        <a:t> 1 </a:t>
                      </a:r>
                      <a:r>
                        <a:rPr lang="en-US" sz="1000" dirty="0" err="1" smtClean="0"/>
                        <a:t>Rhodonite</a:t>
                      </a:r>
                      <a:r>
                        <a:rPr lang="en-US" sz="1000" dirty="0" smtClean="0"/>
                        <a:t> 1 </a:t>
                      </a:r>
                      <a:r>
                        <a:rPr lang="en-US" sz="1000" dirty="0" err="1" smtClean="0"/>
                        <a:t>Chrysoprase</a:t>
                      </a:r>
                      <a:r>
                        <a:rPr lang="en-US" sz="1000" dirty="0" smtClean="0"/>
                        <a:t> 1 </a:t>
                      </a:r>
                      <a:r>
                        <a:rPr lang="en-US" sz="1000" dirty="0" err="1" smtClean="0"/>
                        <a:t>Rhodochrosite</a:t>
                      </a:r>
                      <a:r>
                        <a:rPr lang="en-US" sz="1000" dirty="0" smtClean="0"/>
                        <a:t> 1 </a:t>
                      </a:r>
                      <a:r>
                        <a:rPr lang="en-US" sz="1000" dirty="0" err="1" smtClean="0"/>
                        <a:t>Peridot</a:t>
                      </a:r>
                      <a:r>
                        <a:rPr lang="en-US" sz="1000" dirty="0" smtClean="0"/>
                        <a:t> 1</a:t>
                      </a:r>
                      <a:endParaRPr lang="he-IL" sz="1000" b="0" dirty="0">
                        <a:solidFill>
                          <a:schemeClr val="tx1"/>
                        </a:solidFill>
                      </a:endParaRPr>
                    </a:p>
                  </a:txBody>
                  <a:tcPr>
                    <a:solidFill>
                      <a:srgbClr val="F7EBF4"/>
                    </a:solidFill>
                  </a:tcPr>
                </a:tc>
                <a:tc rowSpan="2">
                  <a:txBody>
                    <a:bodyPr/>
                    <a:lstStyle/>
                    <a:p>
                      <a:pPr algn="l" rtl="1"/>
                      <a:r>
                        <a:rPr lang="en-US" sz="1000" dirty="0" smtClean="0"/>
                        <a:t>Total stones 211</a:t>
                      </a:r>
                      <a:br>
                        <a:rPr lang="en-US" sz="1000" dirty="0" smtClean="0"/>
                      </a:br>
                      <a:r>
                        <a:rPr lang="en-US" sz="1000" dirty="0" smtClean="0"/>
                        <a:t>Zircon 22 Beryl 14 Quartz 12 Aquamarine 12 </a:t>
                      </a:r>
                      <a:r>
                        <a:rPr lang="en-US" sz="1000" dirty="0" err="1" smtClean="0"/>
                        <a:t>Sphene</a:t>
                      </a:r>
                      <a:r>
                        <a:rPr lang="en-US" sz="1000" dirty="0" smtClean="0"/>
                        <a:t> 11 Smoky Quartz 10 Emerald 8 Spinel 7 </a:t>
                      </a:r>
                      <a:r>
                        <a:rPr lang="en-US" sz="1000" dirty="0" err="1" smtClean="0"/>
                        <a:t>Diopside</a:t>
                      </a:r>
                      <a:r>
                        <a:rPr lang="en-US" sz="1000" dirty="0" smtClean="0"/>
                        <a:t> 7 Amethyst 6 Opal 6 </a:t>
                      </a:r>
                      <a:r>
                        <a:rPr lang="en-US" sz="1000" dirty="0" err="1" smtClean="0"/>
                        <a:t>Spodumene</a:t>
                      </a:r>
                      <a:r>
                        <a:rPr lang="en-US" sz="1000" dirty="0" smtClean="0"/>
                        <a:t> 5 </a:t>
                      </a:r>
                      <a:r>
                        <a:rPr lang="en-US" sz="1000" dirty="0" err="1" smtClean="0"/>
                        <a:t>Lepidolite</a:t>
                      </a:r>
                      <a:r>
                        <a:rPr lang="en-US" sz="1000" dirty="0" smtClean="0"/>
                        <a:t> 5 </a:t>
                      </a:r>
                      <a:r>
                        <a:rPr lang="en-US" sz="1000" dirty="0" err="1" smtClean="0"/>
                        <a:t>Kyanite</a:t>
                      </a:r>
                      <a:r>
                        <a:rPr lang="en-US" sz="1000" dirty="0" smtClean="0"/>
                        <a:t> 4 Cordierite 4 Serpentine 4 </a:t>
                      </a:r>
                      <a:r>
                        <a:rPr lang="en-US" sz="1000" dirty="0" err="1" smtClean="0"/>
                        <a:t>Chrysoberyl</a:t>
                      </a:r>
                      <a:r>
                        <a:rPr lang="en-US" sz="1000" dirty="0" smtClean="0"/>
                        <a:t> 3 </a:t>
                      </a:r>
                      <a:r>
                        <a:rPr lang="en-US" sz="1000" dirty="0" err="1" smtClean="0"/>
                        <a:t>Zoisite</a:t>
                      </a:r>
                      <a:r>
                        <a:rPr lang="en-US" sz="1000" dirty="0" smtClean="0"/>
                        <a:t> 3 Azurite 3 Wood 3 Rose 2 Sapphire 2 </a:t>
                      </a:r>
                      <a:r>
                        <a:rPr lang="en-US" sz="1000" dirty="0" err="1" smtClean="0"/>
                        <a:t>Goshenite</a:t>
                      </a:r>
                      <a:r>
                        <a:rPr lang="en-US" sz="1000" dirty="0" smtClean="0"/>
                        <a:t> 2 Citrine 2 Diamond 2 Topaz 2 </a:t>
                      </a:r>
                      <a:r>
                        <a:rPr lang="en-US" sz="1000" dirty="0" err="1" smtClean="0"/>
                        <a:t>Opalized</a:t>
                      </a:r>
                      <a:r>
                        <a:rPr lang="en-US" sz="1000" dirty="0" smtClean="0"/>
                        <a:t> 2 </a:t>
                      </a:r>
                      <a:r>
                        <a:rPr lang="en-US" sz="1000" dirty="0" err="1" smtClean="0"/>
                        <a:t>Andalusite</a:t>
                      </a:r>
                      <a:r>
                        <a:rPr lang="en-US" sz="1000" dirty="0" smtClean="0"/>
                        <a:t> 2 Jadeite 2 </a:t>
                      </a:r>
                      <a:r>
                        <a:rPr lang="en-US" sz="1000" dirty="0" err="1" smtClean="0"/>
                        <a:t>Morganite</a:t>
                      </a:r>
                      <a:r>
                        <a:rPr lang="en-US" sz="1000" dirty="0" smtClean="0"/>
                        <a:t> 2 </a:t>
                      </a:r>
                      <a:r>
                        <a:rPr lang="en-US" sz="1000" dirty="0" err="1" smtClean="0"/>
                        <a:t>Labradorite</a:t>
                      </a:r>
                      <a:r>
                        <a:rPr lang="en-US" sz="1000" dirty="0" smtClean="0"/>
                        <a:t> 1 </a:t>
                      </a:r>
                      <a:r>
                        <a:rPr lang="en-US" sz="1000" dirty="0" err="1" smtClean="0"/>
                        <a:t>Rhodochrosite</a:t>
                      </a:r>
                      <a:r>
                        <a:rPr lang="en-US" sz="1000" dirty="0" smtClean="0"/>
                        <a:t> 1 Petrified 1 </a:t>
                      </a:r>
                      <a:r>
                        <a:rPr lang="en-US" sz="1000" dirty="0" err="1" smtClean="0"/>
                        <a:t>Rhodonite</a:t>
                      </a:r>
                      <a:r>
                        <a:rPr lang="en-US" sz="1000" dirty="0" smtClean="0"/>
                        <a:t> 1 </a:t>
                      </a:r>
                      <a:r>
                        <a:rPr lang="en-US" sz="1000" dirty="0" err="1" smtClean="0"/>
                        <a:t>Sodalite</a:t>
                      </a:r>
                      <a:r>
                        <a:rPr lang="en-US" sz="1000" dirty="0" smtClean="0"/>
                        <a:t> 1</a:t>
                      </a:r>
                      <a:endParaRPr lang="he-IL" sz="1000" b="0" dirty="0">
                        <a:solidFill>
                          <a:schemeClr val="tx1"/>
                        </a:solidFill>
                      </a:endParaRPr>
                    </a:p>
                  </a:txBody>
                  <a:tcPr>
                    <a:solidFill>
                      <a:srgbClr val="F0D2EB"/>
                    </a:solidFill>
                  </a:tcPr>
                </a:tc>
                <a:tc rowSpan="2">
                  <a:txBody>
                    <a:bodyPr/>
                    <a:lstStyle/>
                    <a:p>
                      <a:pPr algn="l" rtl="1"/>
                      <a:r>
                        <a:rPr lang="en-US" sz="1000" dirty="0" smtClean="0"/>
                        <a:t>Total stones 504 </a:t>
                      </a:r>
                      <a:r>
                        <a:rPr lang="en-US" sz="1000" dirty="0" err="1" smtClean="0"/>
                        <a:t>Sphene</a:t>
                      </a:r>
                      <a:r>
                        <a:rPr lang="en-US" sz="1000" dirty="0" smtClean="0"/>
                        <a:t> 37 </a:t>
                      </a:r>
                      <a:r>
                        <a:rPr lang="en-US" sz="1000" dirty="0" err="1" smtClean="0"/>
                        <a:t>Diopside</a:t>
                      </a:r>
                      <a:r>
                        <a:rPr lang="en-US" sz="1000" dirty="0" smtClean="0"/>
                        <a:t> 35 Zircon 34 Spinel 25 Quartz 20 Serpentine 20 Beryl 20 Aquamarine 18 Smoky Quartz 16 Amethyst 16 Topaz 15 Azurite 15 Sapphire 12 Ruby 12 Cordierite 11 </a:t>
                      </a:r>
                      <a:r>
                        <a:rPr lang="en-US" sz="1000" dirty="0" err="1" smtClean="0"/>
                        <a:t>Andalusite</a:t>
                      </a:r>
                      <a:r>
                        <a:rPr lang="en-US" sz="1000" dirty="0" smtClean="0"/>
                        <a:t> 9 Scapolite 9 </a:t>
                      </a:r>
                      <a:r>
                        <a:rPr lang="en-US" sz="1000" dirty="0" err="1" smtClean="0"/>
                        <a:t>Lepidolite</a:t>
                      </a:r>
                      <a:r>
                        <a:rPr lang="en-US" sz="1000" dirty="0" smtClean="0"/>
                        <a:t> 7 </a:t>
                      </a:r>
                      <a:r>
                        <a:rPr lang="en-US" sz="1000" dirty="0" err="1" smtClean="0"/>
                        <a:t>Spodumene</a:t>
                      </a:r>
                      <a:r>
                        <a:rPr lang="en-US" sz="1000" dirty="0" smtClean="0"/>
                        <a:t> 7 </a:t>
                      </a:r>
                      <a:r>
                        <a:rPr lang="en-US" sz="1000" dirty="0" err="1" smtClean="0"/>
                        <a:t>Sodalite</a:t>
                      </a:r>
                      <a:r>
                        <a:rPr lang="en-US" sz="1000" dirty="0" smtClean="0"/>
                        <a:t> 7 </a:t>
                      </a:r>
                      <a:r>
                        <a:rPr lang="en-US" sz="1000" dirty="0" err="1" smtClean="0"/>
                        <a:t>Rhodochrosite</a:t>
                      </a:r>
                      <a:r>
                        <a:rPr lang="en-US" sz="1000" dirty="0" smtClean="0"/>
                        <a:t> 6 Heliodor 6 Emerald 6 </a:t>
                      </a:r>
                      <a:r>
                        <a:rPr lang="en-US" sz="1000" dirty="0" err="1" smtClean="0"/>
                        <a:t>Chrysoberyl</a:t>
                      </a:r>
                      <a:r>
                        <a:rPr lang="en-US" sz="1000" dirty="0" smtClean="0"/>
                        <a:t> 5 Moonstone 5 </a:t>
                      </a:r>
                      <a:r>
                        <a:rPr lang="en-US" sz="1000" dirty="0" err="1" smtClean="0"/>
                        <a:t>Rhodonite</a:t>
                      </a:r>
                      <a:r>
                        <a:rPr lang="en-US" sz="1000" dirty="0" smtClean="0"/>
                        <a:t> 4 </a:t>
                      </a:r>
                      <a:r>
                        <a:rPr lang="en-US" sz="1000" dirty="0" err="1" smtClean="0"/>
                        <a:t>Zoisite</a:t>
                      </a:r>
                      <a:r>
                        <a:rPr lang="en-US" sz="1000" dirty="0" smtClean="0"/>
                        <a:t> 4 </a:t>
                      </a:r>
                      <a:r>
                        <a:rPr lang="en-US" sz="1000" dirty="0" err="1" smtClean="0"/>
                        <a:t>Goshenite</a:t>
                      </a:r>
                      <a:r>
                        <a:rPr lang="en-US" sz="1000" dirty="0" smtClean="0"/>
                        <a:t> 4 </a:t>
                      </a:r>
                      <a:r>
                        <a:rPr lang="en-US" sz="1000" dirty="0" err="1" smtClean="0"/>
                        <a:t>Morganite</a:t>
                      </a:r>
                      <a:r>
                        <a:rPr lang="en-US" sz="1000" dirty="0" smtClean="0"/>
                        <a:t> 4 </a:t>
                      </a:r>
                      <a:r>
                        <a:rPr lang="en-US" sz="1000" dirty="0" err="1" smtClean="0"/>
                        <a:t>Labradorite</a:t>
                      </a:r>
                      <a:r>
                        <a:rPr lang="en-US" sz="1000" dirty="0" smtClean="0"/>
                        <a:t> 4 Rose 4 </a:t>
                      </a:r>
                      <a:r>
                        <a:rPr lang="en-US" sz="1000" dirty="0" err="1" smtClean="0"/>
                        <a:t>Kyanite</a:t>
                      </a:r>
                      <a:r>
                        <a:rPr lang="en-US" sz="1000" dirty="0" smtClean="0"/>
                        <a:t> 3 Opal 2 Citrine 2 Turquoise 2 Aventurine 2 Jadeite 2 Iolite 1 Fire 1 Agate 1 Petrified 1 Wood 1 Tourmaline 1 Sunstone 1 </a:t>
                      </a:r>
                      <a:r>
                        <a:rPr lang="en-US" sz="1000" dirty="0" err="1" smtClean="0"/>
                        <a:t>Peridot</a:t>
                      </a:r>
                      <a:r>
                        <a:rPr lang="en-US" sz="1000" dirty="0" smtClean="0"/>
                        <a:t> 1</a:t>
                      </a:r>
                      <a:endParaRPr lang="he-IL" sz="1000" b="0" dirty="0">
                        <a:solidFill>
                          <a:schemeClr val="tx1"/>
                        </a:solidFill>
                      </a:endParaRPr>
                    </a:p>
                  </a:txBody>
                  <a:tcPr>
                    <a:solidFill>
                      <a:srgbClr val="F7EBF4"/>
                    </a:solidFill>
                  </a:tcPr>
                </a:tc>
                <a:tc rowSpan="2">
                  <a:txBody>
                    <a:bodyPr/>
                    <a:lstStyle/>
                    <a:p>
                      <a:pPr algn="l" rtl="1"/>
                      <a:r>
                        <a:rPr lang="en-US" sz="1000" dirty="0" smtClean="0"/>
                        <a:t>Total stones 766</a:t>
                      </a:r>
                      <a:br>
                        <a:rPr lang="en-US" sz="1000" dirty="0" smtClean="0"/>
                      </a:br>
                      <a:r>
                        <a:rPr lang="en-US" sz="1000" dirty="0" smtClean="0"/>
                        <a:t>Quartz 56 Azurite 51 Zircon 44 Smoky Quartz 40 </a:t>
                      </a:r>
                      <a:r>
                        <a:rPr lang="en-US" sz="1000" dirty="0" err="1" smtClean="0"/>
                        <a:t>Diopside</a:t>
                      </a:r>
                      <a:r>
                        <a:rPr lang="en-US" sz="1000" dirty="0" smtClean="0"/>
                        <a:t> 39 Opal 37 </a:t>
                      </a:r>
                      <a:r>
                        <a:rPr lang="en-US" sz="1000" dirty="0" err="1" smtClean="0"/>
                        <a:t>Sphene</a:t>
                      </a:r>
                      <a:r>
                        <a:rPr lang="en-US" sz="1000" dirty="0" smtClean="0"/>
                        <a:t> 36 Beryl 36 Amethyst 34 Serpentine 32 </a:t>
                      </a:r>
                      <a:r>
                        <a:rPr lang="en-US" sz="1000" dirty="0" err="1" smtClean="0"/>
                        <a:t>Rhodochrosite</a:t>
                      </a:r>
                      <a:r>
                        <a:rPr lang="en-US" sz="1000" dirty="0" smtClean="0"/>
                        <a:t> 31 Aquamarine 20 Rose 14 </a:t>
                      </a:r>
                      <a:r>
                        <a:rPr lang="en-US" sz="1000" dirty="0" err="1" smtClean="0"/>
                        <a:t>Rhodonite</a:t>
                      </a:r>
                      <a:r>
                        <a:rPr lang="en-US" sz="1000" dirty="0" smtClean="0"/>
                        <a:t> 14 Spinel 12 Wood 12 </a:t>
                      </a:r>
                      <a:r>
                        <a:rPr lang="en-US" sz="1000" dirty="0" err="1" smtClean="0"/>
                        <a:t>Morganite</a:t>
                      </a:r>
                      <a:r>
                        <a:rPr lang="en-US" sz="1000" dirty="0" smtClean="0"/>
                        <a:t> 12 Heliodor 12 </a:t>
                      </a:r>
                      <a:r>
                        <a:rPr lang="en-US" sz="1000" dirty="0" err="1" smtClean="0"/>
                        <a:t>Andalusite</a:t>
                      </a:r>
                      <a:r>
                        <a:rPr lang="en-US" sz="1000" dirty="0" smtClean="0"/>
                        <a:t> 12 </a:t>
                      </a:r>
                      <a:r>
                        <a:rPr lang="en-US" sz="1000" dirty="0" err="1" smtClean="0"/>
                        <a:t>Zoisite</a:t>
                      </a:r>
                      <a:r>
                        <a:rPr lang="en-US" sz="1000" dirty="0" smtClean="0"/>
                        <a:t> 10 Topaz 10 Petrified 10 Citrine 10 </a:t>
                      </a:r>
                      <a:r>
                        <a:rPr lang="en-US" sz="1000" dirty="0" err="1" smtClean="0"/>
                        <a:t>Spodumene</a:t>
                      </a:r>
                      <a:r>
                        <a:rPr lang="en-US" sz="1000" dirty="0" smtClean="0"/>
                        <a:t> 9 </a:t>
                      </a:r>
                      <a:r>
                        <a:rPr lang="en-US" sz="1000" dirty="0" err="1" smtClean="0"/>
                        <a:t>Lepidolite</a:t>
                      </a:r>
                      <a:r>
                        <a:rPr lang="en-US" sz="1000" dirty="0" smtClean="0"/>
                        <a:t> 9 Scapolite 8 Cordierite 8 </a:t>
                      </a:r>
                      <a:r>
                        <a:rPr lang="en-US" sz="1000" dirty="0" err="1" smtClean="0"/>
                        <a:t>Goshenite</a:t>
                      </a:r>
                      <a:r>
                        <a:rPr lang="en-US" sz="1000" dirty="0" smtClean="0"/>
                        <a:t> 6 Turquoise 6 </a:t>
                      </a:r>
                      <a:r>
                        <a:rPr lang="en-US" sz="1000" dirty="0" err="1" smtClean="0"/>
                        <a:t>Kyanite</a:t>
                      </a:r>
                      <a:r>
                        <a:rPr lang="en-US" sz="1000" dirty="0" smtClean="0"/>
                        <a:t> 6 </a:t>
                      </a:r>
                      <a:r>
                        <a:rPr lang="en-US" sz="1000" dirty="0" err="1" smtClean="0"/>
                        <a:t>Sodalite</a:t>
                      </a:r>
                      <a:r>
                        <a:rPr lang="en-US" sz="1000" dirty="0" smtClean="0"/>
                        <a:t> 4 </a:t>
                      </a:r>
                      <a:r>
                        <a:rPr lang="en-US" sz="1000" dirty="0" err="1" smtClean="0"/>
                        <a:t>Chrysoberyl</a:t>
                      </a:r>
                      <a:r>
                        <a:rPr lang="en-US" sz="1000" dirty="0" smtClean="0"/>
                        <a:t> 3 </a:t>
                      </a:r>
                      <a:r>
                        <a:rPr lang="en-US" sz="1000" dirty="0" err="1" smtClean="0"/>
                        <a:t>Variscite</a:t>
                      </a:r>
                      <a:r>
                        <a:rPr lang="en-US" sz="1000" dirty="0" smtClean="0"/>
                        <a:t> 3 Sapphire 3 Diamond 3 Nephrite 3 Jade 3 </a:t>
                      </a:r>
                      <a:r>
                        <a:rPr lang="en-US" sz="1000" dirty="0" err="1" smtClean="0"/>
                        <a:t>Labradorite</a:t>
                      </a:r>
                      <a:r>
                        <a:rPr lang="en-US" sz="1000" dirty="0" smtClean="0"/>
                        <a:t> 3 Emerald 2 Ruby 2 Moonstone 2 </a:t>
                      </a:r>
                      <a:r>
                        <a:rPr lang="en-US" sz="1000" dirty="0" err="1" smtClean="0"/>
                        <a:t>Opalized</a:t>
                      </a:r>
                      <a:r>
                        <a:rPr lang="en-US" sz="1000" dirty="0" smtClean="0"/>
                        <a:t> 2 Amazonite 1 </a:t>
                      </a:r>
                      <a:r>
                        <a:rPr lang="en-US" sz="1000" dirty="0" err="1" smtClean="0"/>
                        <a:t>Benitoite</a:t>
                      </a:r>
                      <a:r>
                        <a:rPr lang="en-US" sz="1000" dirty="0" smtClean="0"/>
                        <a:t> 1 Fluorite 1 Bloodstone 1 Agate 1 </a:t>
                      </a:r>
                      <a:r>
                        <a:rPr lang="en-US" sz="1000" dirty="0" err="1" smtClean="0"/>
                        <a:t>Opalite</a:t>
                      </a:r>
                      <a:r>
                        <a:rPr lang="en-US" sz="1000" dirty="0" smtClean="0"/>
                        <a:t> 1 Hematite 1 Tourmaline 1 Iris 1 Sunstone 1 </a:t>
                      </a:r>
                      <a:r>
                        <a:rPr lang="en-US" sz="1000" dirty="0" err="1" smtClean="0"/>
                        <a:t>Peridot</a:t>
                      </a:r>
                      <a:r>
                        <a:rPr lang="en-US" sz="1000" dirty="0" smtClean="0"/>
                        <a:t> 1</a:t>
                      </a:r>
                      <a:endParaRPr lang="he-IL" sz="1000" b="0" dirty="0">
                        <a:solidFill>
                          <a:schemeClr val="tx1"/>
                        </a:solidFill>
                      </a:endParaRPr>
                    </a:p>
                  </a:txBody>
                  <a:tcPr>
                    <a:solidFill>
                      <a:srgbClr val="F0D2EB"/>
                    </a:solidFill>
                  </a:tcPr>
                </a:tc>
                <a:tc rowSpan="2">
                  <a:txBody>
                    <a:bodyPr/>
                    <a:lstStyle/>
                    <a:p>
                      <a:pPr algn="l" rtl="1"/>
                      <a:r>
                        <a:rPr lang="en-US" sz="1000" dirty="0" smtClean="0"/>
                        <a:t>Total stones 2348 </a:t>
                      </a:r>
                      <a:br>
                        <a:rPr lang="en-US" sz="1000" dirty="0" smtClean="0"/>
                      </a:br>
                      <a:r>
                        <a:rPr lang="en-US" sz="1000" dirty="0" err="1" smtClean="0"/>
                        <a:t>Sphene</a:t>
                      </a:r>
                      <a:r>
                        <a:rPr lang="en-US" sz="1000" dirty="0" smtClean="0"/>
                        <a:t> 252</a:t>
                      </a:r>
                      <a:br>
                        <a:rPr lang="en-US" sz="1000" dirty="0" smtClean="0"/>
                      </a:br>
                      <a:r>
                        <a:rPr lang="en-US" sz="1000" dirty="0" smtClean="0"/>
                        <a:t>Zircon 186 </a:t>
                      </a:r>
                      <a:br>
                        <a:rPr lang="en-US" sz="1000" dirty="0" smtClean="0"/>
                      </a:br>
                      <a:r>
                        <a:rPr lang="en-US" sz="1000" dirty="0" smtClean="0"/>
                        <a:t>Quartz 169 </a:t>
                      </a:r>
                      <a:br>
                        <a:rPr lang="en-US" sz="1000" dirty="0" smtClean="0"/>
                      </a:br>
                      <a:r>
                        <a:rPr lang="en-US" sz="1000" dirty="0" smtClean="0"/>
                        <a:t>Smoky Quartz</a:t>
                      </a:r>
                      <a:r>
                        <a:rPr lang="en-US" sz="1000" baseline="0" dirty="0" smtClean="0"/>
                        <a:t> </a:t>
                      </a:r>
                      <a:r>
                        <a:rPr lang="en-US" sz="1000" dirty="0" smtClean="0"/>
                        <a:t>154 </a:t>
                      </a:r>
                      <a:r>
                        <a:rPr lang="en-US" sz="1000" dirty="0" err="1" smtClean="0"/>
                        <a:t>Diopside</a:t>
                      </a:r>
                      <a:r>
                        <a:rPr lang="en-US" sz="1000" dirty="0" smtClean="0"/>
                        <a:t> 116 Azurite 103 Amethyst 86 </a:t>
                      </a:r>
                      <a:br>
                        <a:rPr lang="en-US" sz="1000" dirty="0" smtClean="0"/>
                      </a:br>
                      <a:r>
                        <a:rPr lang="en-US" sz="1000" dirty="0" smtClean="0"/>
                        <a:t>Beryl 82 Serpentine 81 Spinel 64 </a:t>
                      </a:r>
                      <a:br>
                        <a:rPr lang="en-US" sz="1000" dirty="0" smtClean="0"/>
                      </a:br>
                      <a:r>
                        <a:rPr lang="en-US" sz="1000" dirty="0" smtClean="0"/>
                        <a:t>Opal 55 </a:t>
                      </a:r>
                      <a:r>
                        <a:rPr lang="en-US" sz="1000" dirty="0" err="1" smtClean="0"/>
                        <a:t>Andalusite</a:t>
                      </a:r>
                      <a:r>
                        <a:rPr lang="en-US" sz="1000" dirty="0" smtClean="0"/>
                        <a:t> 49 Cordierite 47 </a:t>
                      </a:r>
                      <a:r>
                        <a:rPr lang="en-US" sz="1000" dirty="0" err="1" smtClean="0"/>
                        <a:t>Kyanite</a:t>
                      </a:r>
                      <a:r>
                        <a:rPr lang="en-US" sz="1000" dirty="0" smtClean="0"/>
                        <a:t> 46 </a:t>
                      </a:r>
                      <a:br>
                        <a:rPr lang="en-US" sz="1000" dirty="0" smtClean="0"/>
                      </a:br>
                      <a:r>
                        <a:rPr lang="en-US" sz="1000" dirty="0" err="1" smtClean="0"/>
                        <a:t>Zoisite</a:t>
                      </a:r>
                      <a:r>
                        <a:rPr lang="en-US" sz="1000" dirty="0" smtClean="0"/>
                        <a:t> 46 Aquamarine 42 </a:t>
                      </a:r>
                      <a:r>
                        <a:rPr lang="en-US" sz="1000" dirty="0" err="1" smtClean="0"/>
                        <a:t>Rhodochrosite</a:t>
                      </a:r>
                      <a:r>
                        <a:rPr lang="en-US" sz="1000" dirty="0" smtClean="0"/>
                        <a:t> 38 </a:t>
                      </a:r>
                      <a:br>
                        <a:rPr lang="en-US" sz="1000" dirty="0" smtClean="0"/>
                      </a:br>
                      <a:r>
                        <a:rPr lang="en-US" sz="1000" dirty="0" smtClean="0"/>
                        <a:t>Topaz 31 Scapolite 28 </a:t>
                      </a:r>
                      <a:r>
                        <a:rPr lang="en-US" sz="1000" dirty="0" err="1" smtClean="0"/>
                        <a:t>Sodalite</a:t>
                      </a:r>
                      <a:r>
                        <a:rPr lang="en-US" sz="1000" dirty="0" smtClean="0"/>
                        <a:t> 28 </a:t>
                      </a:r>
                      <a:r>
                        <a:rPr lang="en-US" sz="1000" dirty="0" err="1" smtClean="0"/>
                        <a:t>Labradorite</a:t>
                      </a:r>
                      <a:r>
                        <a:rPr lang="en-US" sz="1000" dirty="0" smtClean="0"/>
                        <a:t> 18 </a:t>
                      </a:r>
                      <a:r>
                        <a:rPr lang="en-US" sz="1000" dirty="0" err="1" smtClean="0"/>
                        <a:t>Rhodonite</a:t>
                      </a:r>
                      <a:r>
                        <a:rPr lang="en-US" sz="1000" dirty="0" smtClean="0"/>
                        <a:t> 16 Sapphire 14 </a:t>
                      </a:r>
                    </a:p>
                    <a:p>
                      <a:pPr algn="l" rtl="1"/>
                      <a:r>
                        <a:rPr lang="en-US" sz="1000" dirty="0" smtClean="0"/>
                        <a:t>Rose 12 </a:t>
                      </a:r>
                      <a:r>
                        <a:rPr lang="en-US" sz="1000" baseline="0" dirty="0" smtClean="0"/>
                        <a:t> </a:t>
                      </a:r>
                      <a:r>
                        <a:rPr lang="en-US" sz="1000" dirty="0" err="1" smtClean="0"/>
                        <a:t>Lepidolite</a:t>
                      </a:r>
                      <a:r>
                        <a:rPr lang="en-US" sz="1000" dirty="0" smtClean="0"/>
                        <a:t> 11 Diamond 11 </a:t>
                      </a:r>
                      <a:r>
                        <a:rPr lang="en-US" sz="1000" dirty="0" err="1" smtClean="0"/>
                        <a:t>Variscite</a:t>
                      </a:r>
                      <a:r>
                        <a:rPr lang="en-US" sz="1000" dirty="0" smtClean="0"/>
                        <a:t> 10 </a:t>
                      </a:r>
                      <a:r>
                        <a:rPr lang="en-US" sz="1000" dirty="0" err="1" smtClean="0"/>
                        <a:t>Chrysoberyl</a:t>
                      </a:r>
                      <a:r>
                        <a:rPr lang="en-US" sz="1000" dirty="0" smtClean="0"/>
                        <a:t> 9</a:t>
                      </a:r>
                      <a:br>
                        <a:rPr lang="en-US" sz="1000" dirty="0" smtClean="0"/>
                      </a:br>
                      <a:r>
                        <a:rPr lang="en-US" sz="1000" dirty="0" smtClean="0"/>
                        <a:t> Turquoise 9</a:t>
                      </a:r>
                      <a:br>
                        <a:rPr lang="en-US" sz="1000" dirty="0" smtClean="0"/>
                      </a:br>
                      <a:r>
                        <a:rPr lang="en-US" sz="1000" dirty="0" smtClean="0"/>
                        <a:t> Ruby 9 Citrine 8</a:t>
                      </a:r>
                      <a:br>
                        <a:rPr lang="en-US" sz="1000" dirty="0" smtClean="0"/>
                      </a:br>
                      <a:r>
                        <a:rPr lang="en-US" sz="1000" dirty="0" smtClean="0"/>
                        <a:t> Wood 7 Petrified 5 </a:t>
                      </a:r>
                      <a:r>
                        <a:rPr lang="en-US" sz="1000" dirty="0" err="1" smtClean="0"/>
                        <a:t>Spodumene</a:t>
                      </a:r>
                      <a:r>
                        <a:rPr lang="en-US" sz="1000" dirty="0" smtClean="0"/>
                        <a:t> 5 Heliodor 4 Emerald 4</a:t>
                      </a:r>
                      <a:r>
                        <a:rPr lang="en-US" sz="1000" baseline="0" dirty="0" smtClean="0"/>
                        <a:t> </a:t>
                      </a:r>
                      <a:r>
                        <a:rPr lang="en-US" sz="1000" dirty="0" smtClean="0"/>
                        <a:t>Jadeite 3 </a:t>
                      </a:r>
                      <a:r>
                        <a:rPr lang="en-US" sz="1000" dirty="0" err="1" smtClean="0"/>
                        <a:t>Goshenite</a:t>
                      </a:r>
                      <a:r>
                        <a:rPr lang="en-US" sz="1000" dirty="0" smtClean="0"/>
                        <a:t> 2</a:t>
                      </a:r>
                      <a:r>
                        <a:rPr lang="en-US" sz="1000" baseline="0" dirty="0" smtClean="0"/>
                        <a:t> </a:t>
                      </a:r>
                      <a:r>
                        <a:rPr lang="en-US" sz="1000" dirty="0" smtClean="0"/>
                        <a:t>Iolite 2 </a:t>
                      </a:r>
                      <a:r>
                        <a:rPr lang="en-US" sz="1000" dirty="0" err="1" smtClean="0"/>
                        <a:t>Gaspeite</a:t>
                      </a:r>
                      <a:r>
                        <a:rPr lang="en-US" sz="1000" dirty="0" smtClean="0"/>
                        <a:t> 2 Garnet 2 </a:t>
                      </a:r>
                      <a:r>
                        <a:rPr lang="en-US" sz="1000" dirty="0" err="1" smtClean="0"/>
                        <a:t>Opalized</a:t>
                      </a:r>
                      <a:r>
                        <a:rPr lang="en-US" sz="1000" dirty="0" smtClean="0"/>
                        <a:t> 2 </a:t>
                      </a:r>
                      <a:br>
                        <a:rPr lang="en-US" sz="1000" dirty="0" smtClean="0"/>
                      </a:br>
                      <a:r>
                        <a:rPr lang="en-US" sz="1000" dirty="0" smtClean="0"/>
                        <a:t>Jade 2 Moonstone 2 Bloodstone 2 Nephrite 2</a:t>
                      </a:r>
                      <a:br>
                        <a:rPr lang="en-US" sz="1000" dirty="0" smtClean="0"/>
                      </a:br>
                      <a:r>
                        <a:rPr lang="en-US" sz="1000" dirty="0" smtClean="0"/>
                        <a:t>Sit 2 </a:t>
                      </a:r>
                      <a:r>
                        <a:rPr lang="en-US" sz="1000" baseline="0" dirty="0" smtClean="0"/>
                        <a:t> </a:t>
                      </a:r>
                      <a:r>
                        <a:rPr lang="en-US" sz="1000" dirty="0" smtClean="0"/>
                        <a:t>Amazonite 2 Fluorite 2 </a:t>
                      </a:r>
                      <a:r>
                        <a:rPr lang="en-US" sz="1000" dirty="0" err="1" smtClean="0"/>
                        <a:t>Chrysoprase</a:t>
                      </a:r>
                      <a:r>
                        <a:rPr lang="en-US" sz="1000" dirty="0" smtClean="0"/>
                        <a:t> 1 Maw 1 Fire 1 Malachite 1 Sunstone 1 Hematite 1 </a:t>
                      </a:r>
                      <a:r>
                        <a:rPr lang="en-US" sz="1000" dirty="0" err="1" smtClean="0"/>
                        <a:t>Moldavite</a:t>
                      </a:r>
                      <a:r>
                        <a:rPr lang="en-US" sz="1000" dirty="0" smtClean="0"/>
                        <a:t> 1 </a:t>
                      </a:r>
                      <a:br>
                        <a:rPr lang="en-US" sz="1000" dirty="0" smtClean="0"/>
                      </a:br>
                      <a:r>
                        <a:rPr lang="en-US" sz="1000" dirty="0" smtClean="0"/>
                        <a:t>Agate 1</a:t>
                      </a:r>
                      <a:endParaRPr lang="he-IL" sz="1000" b="0" dirty="0">
                        <a:solidFill>
                          <a:schemeClr val="tx1"/>
                        </a:solidFill>
                      </a:endParaRPr>
                    </a:p>
                  </a:txBody>
                  <a:tcPr>
                    <a:solidFill>
                      <a:srgbClr val="F7EBF4"/>
                    </a:solidFill>
                  </a:tcPr>
                </a:tc>
                <a:tc rowSpan="2">
                  <a:txBody>
                    <a:bodyPr/>
                    <a:lstStyle/>
                    <a:p>
                      <a:pPr algn="l" rtl="0"/>
                      <a:r>
                        <a:rPr lang="en-US" sz="1000" dirty="0" smtClean="0"/>
                        <a:t>Total stones 319</a:t>
                      </a:r>
                      <a:br>
                        <a:rPr lang="en-US" sz="1000" dirty="0" smtClean="0"/>
                      </a:br>
                      <a:r>
                        <a:rPr lang="en-US" sz="1000" dirty="0" smtClean="0"/>
                        <a:t>Zircon 24 </a:t>
                      </a:r>
                      <a:br>
                        <a:rPr lang="en-US" sz="1000" dirty="0" smtClean="0"/>
                      </a:br>
                      <a:r>
                        <a:rPr lang="en-US" sz="1000" dirty="0" err="1" smtClean="0"/>
                        <a:t>Diopside</a:t>
                      </a:r>
                      <a:r>
                        <a:rPr lang="en-US" sz="1000" dirty="0" smtClean="0"/>
                        <a:t> 20</a:t>
                      </a:r>
                      <a:br>
                        <a:rPr lang="en-US" sz="1000" dirty="0" smtClean="0"/>
                      </a:br>
                      <a:r>
                        <a:rPr lang="en-US" sz="1000" dirty="0" err="1" smtClean="0"/>
                        <a:t>Sphene</a:t>
                      </a:r>
                      <a:r>
                        <a:rPr lang="en-US" sz="1000" dirty="0" smtClean="0"/>
                        <a:t> 19 </a:t>
                      </a:r>
                      <a:br>
                        <a:rPr lang="en-US" sz="1000" dirty="0" smtClean="0"/>
                      </a:br>
                      <a:r>
                        <a:rPr lang="en-US" sz="1000" dirty="0" smtClean="0"/>
                        <a:t>Quartz 17</a:t>
                      </a:r>
                      <a:br>
                        <a:rPr lang="en-US" sz="1000" dirty="0" smtClean="0"/>
                      </a:br>
                      <a:r>
                        <a:rPr lang="en-US" sz="1000" dirty="0" smtClean="0"/>
                        <a:t> Beryl 16 </a:t>
                      </a:r>
                      <a:br>
                        <a:rPr lang="en-US" sz="1000" dirty="0" smtClean="0"/>
                      </a:br>
                      <a:r>
                        <a:rPr lang="en-US" sz="1000" dirty="0" smtClean="0"/>
                        <a:t>Opal 16 </a:t>
                      </a:r>
                      <a:br>
                        <a:rPr lang="en-US" sz="1000" dirty="0" smtClean="0"/>
                      </a:br>
                      <a:r>
                        <a:rPr lang="en-US" sz="1000" dirty="0" smtClean="0"/>
                        <a:t>Azurite 15 </a:t>
                      </a:r>
                      <a:br>
                        <a:rPr lang="en-US" sz="1000" dirty="0" smtClean="0"/>
                      </a:br>
                      <a:r>
                        <a:rPr lang="en-US" sz="1000" dirty="0" smtClean="0"/>
                        <a:t>Smoky Quartz 14 </a:t>
                      </a:r>
                      <a:br>
                        <a:rPr lang="en-US" sz="1000" dirty="0" smtClean="0"/>
                      </a:br>
                      <a:r>
                        <a:rPr lang="en-US" sz="1000" dirty="0" smtClean="0"/>
                        <a:t>Spinel 10 Serpentine 10 Aquamarine 8 Sapphire 8 </a:t>
                      </a:r>
                      <a:br>
                        <a:rPr lang="en-US" sz="1000" dirty="0" smtClean="0"/>
                      </a:br>
                      <a:r>
                        <a:rPr lang="en-US" sz="1000" dirty="0" smtClean="0"/>
                        <a:t>Topaz 8 </a:t>
                      </a:r>
                      <a:br>
                        <a:rPr lang="en-US" sz="1000" dirty="0" smtClean="0"/>
                      </a:br>
                      <a:r>
                        <a:rPr lang="en-US" sz="1000" dirty="0" smtClean="0"/>
                        <a:t>Scapolite 7 </a:t>
                      </a:r>
                      <a:br>
                        <a:rPr lang="en-US" sz="1000" dirty="0" smtClean="0"/>
                      </a:br>
                      <a:r>
                        <a:rPr lang="en-US" sz="1000" dirty="0" err="1" smtClean="0"/>
                        <a:t>Zoisite</a:t>
                      </a:r>
                      <a:r>
                        <a:rPr lang="en-US" sz="1000" dirty="0" smtClean="0"/>
                        <a:t> 6 </a:t>
                      </a:r>
                      <a:br>
                        <a:rPr lang="en-US" sz="1000" dirty="0" smtClean="0"/>
                      </a:br>
                      <a:r>
                        <a:rPr lang="en-US" sz="1000" dirty="0" smtClean="0"/>
                        <a:t>Emerald 6 </a:t>
                      </a:r>
                      <a:r>
                        <a:rPr lang="en-US" sz="1000" dirty="0" err="1" smtClean="0"/>
                        <a:t>Variscite</a:t>
                      </a:r>
                      <a:r>
                        <a:rPr lang="en-US" sz="1000" dirty="0" smtClean="0"/>
                        <a:t> 5 Diamond 5 </a:t>
                      </a:r>
                      <a:r>
                        <a:rPr lang="en-US" sz="1000" dirty="0" err="1" smtClean="0"/>
                        <a:t>Lepidolite</a:t>
                      </a:r>
                      <a:r>
                        <a:rPr lang="en-US" sz="1000" dirty="0" smtClean="0"/>
                        <a:t> 4 </a:t>
                      </a:r>
                      <a:r>
                        <a:rPr lang="en-US" sz="1000" dirty="0" err="1" smtClean="0"/>
                        <a:t>Kyanite</a:t>
                      </a:r>
                      <a:r>
                        <a:rPr lang="en-US" sz="1000" dirty="0" smtClean="0"/>
                        <a:t> 4 </a:t>
                      </a:r>
                      <a:br>
                        <a:rPr lang="en-US" sz="1000" dirty="0" smtClean="0"/>
                      </a:br>
                      <a:r>
                        <a:rPr lang="en-US" sz="1000" dirty="0" smtClean="0"/>
                        <a:t>Heliodor 4 Amethyst 4 </a:t>
                      </a:r>
                      <a:r>
                        <a:rPr lang="en-US" sz="1000" dirty="0" err="1" smtClean="0"/>
                        <a:t>Rhodochrosite</a:t>
                      </a:r>
                      <a:r>
                        <a:rPr lang="en-US" sz="1000" dirty="0" smtClean="0"/>
                        <a:t> 4 </a:t>
                      </a:r>
                      <a:r>
                        <a:rPr lang="en-US" sz="1000" dirty="0" err="1" smtClean="0"/>
                        <a:t>Andalusite</a:t>
                      </a:r>
                      <a:r>
                        <a:rPr lang="en-US" sz="1000" dirty="0" smtClean="0"/>
                        <a:t> 4</a:t>
                      </a:r>
                      <a:br>
                        <a:rPr lang="en-US" sz="1000" dirty="0" smtClean="0"/>
                      </a:br>
                      <a:r>
                        <a:rPr lang="en-US" sz="1000" dirty="0" smtClean="0"/>
                        <a:t> Ruby 3 </a:t>
                      </a:r>
                      <a:br>
                        <a:rPr lang="en-US" sz="1000" dirty="0" smtClean="0"/>
                      </a:br>
                      <a:r>
                        <a:rPr lang="en-US" sz="1000" dirty="0" smtClean="0"/>
                        <a:t>Turquoise 3 Cordierite 3 </a:t>
                      </a:r>
                      <a:r>
                        <a:rPr lang="en-US" sz="1000" dirty="0" err="1" smtClean="0"/>
                        <a:t>Gaspeite</a:t>
                      </a:r>
                      <a:r>
                        <a:rPr lang="en-US" sz="1000" dirty="0" smtClean="0"/>
                        <a:t> 2 </a:t>
                      </a:r>
                      <a:r>
                        <a:rPr lang="en-US" sz="1000" dirty="0" err="1" smtClean="0"/>
                        <a:t>Goshenite</a:t>
                      </a:r>
                      <a:r>
                        <a:rPr lang="en-US" sz="1000" dirty="0" smtClean="0"/>
                        <a:t> 2 </a:t>
                      </a:r>
                      <a:r>
                        <a:rPr lang="en-US" sz="1000" dirty="0" err="1" smtClean="0"/>
                        <a:t>Rhodonite</a:t>
                      </a:r>
                      <a:r>
                        <a:rPr lang="en-US" sz="1000" dirty="0" smtClean="0"/>
                        <a:t> 2 </a:t>
                      </a:r>
                      <a:br>
                        <a:rPr lang="en-US" sz="1000" dirty="0" smtClean="0"/>
                      </a:br>
                      <a:r>
                        <a:rPr lang="en-US" sz="1000" dirty="0" smtClean="0"/>
                        <a:t>Rose Quartz 2</a:t>
                      </a:r>
                      <a:br>
                        <a:rPr lang="en-US" sz="1000" dirty="0" smtClean="0"/>
                      </a:br>
                      <a:r>
                        <a:rPr lang="en-US" sz="1000" dirty="0" err="1" smtClean="0"/>
                        <a:t>Sodalite</a:t>
                      </a:r>
                      <a:r>
                        <a:rPr lang="en-US" sz="1000" dirty="0" smtClean="0"/>
                        <a:t> 2 Moonstone 2 Wood 2 </a:t>
                      </a:r>
                      <a:r>
                        <a:rPr lang="en-US" sz="1000" dirty="0" err="1" smtClean="0"/>
                        <a:t>Spodumene</a:t>
                      </a:r>
                      <a:r>
                        <a:rPr lang="en-US" sz="1000" dirty="0" smtClean="0"/>
                        <a:t> 2 </a:t>
                      </a:r>
                      <a:r>
                        <a:rPr lang="en-US" sz="1000" dirty="0" err="1" smtClean="0"/>
                        <a:t>Chrysoprase</a:t>
                      </a:r>
                      <a:r>
                        <a:rPr lang="en-US" sz="1000" dirty="0" smtClean="0"/>
                        <a:t> 1 Jade 1</a:t>
                      </a:r>
                      <a:br>
                        <a:rPr lang="en-US" sz="1000" dirty="0" smtClean="0"/>
                      </a:br>
                      <a:r>
                        <a:rPr lang="en-US" sz="1000" dirty="0" smtClean="0"/>
                        <a:t> Amazonite 1 Malachite 1 Sphalerite 1 Petrified 1 </a:t>
                      </a:r>
                      <a:r>
                        <a:rPr lang="en-US" sz="1000" dirty="0" err="1" smtClean="0"/>
                        <a:t>Opalized</a:t>
                      </a:r>
                      <a:r>
                        <a:rPr lang="en-US" sz="1000" dirty="0" smtClean="0"/>
                        <a:t> 1</a:t>
                      </a:r>
                      <a:endParaRPr lang="he-IL" sz="1000" b="0" dirty="0">
                        <a:solidFill>
                          <a:schemeClr val="tx1"/>
                        </a:solidFill>
                      </a:endParaRPr>
                    </a:p>
                  </a:txBody>
                  <a:tcPr>
                    <a:solidFill>
                      <a:srgbClr val="F0D2EB"/>
                    </a:solidFill>
                  </a:tcPr>
                </a:tc>
              </a:tr>
              <a:tr h="950520">
                <a:tc>
                  <a:txBody>
                    <a:bodyPr/>
                    <a:lstStyle/>
                    <a:p>
                      <a:endParaRPr lang="he-IL" dirty="0"/>
                    </a:p>
                  </a:txBody>
                  <a:tcPr>
                    <a:solidFill>
                      <a:srgbClr val="F7EBF4"/>
                    </a:solidFill>
                  </a:tcPr>
                </a:tc>
                <a:tc>
                  <a:txBody>
                    <a:bodyPr/>
                    <a:lstStyle/>
                    <a:p>
                      <a:endParaRPr lang="he-IL" dirty="0"/>
                    </a:p>
                  </a:txBody>
                  <a:tcPr>
                    <a:solidFill>
                      <a:srgbClr val="F7EBF4"/>
                    </a:solidFill>
                  </a:tcPr>
                </a:tc>
                <a:tc vMerge="1">
                  <a:txBody>
                    <a:bodyPr/>
                    <a:lstStyle/>
                    <a:p>
                      <a:pPr algn="l" rtl="1"/>
                      <a:endParaRPr lang="he-IL" sz="1200" b="0" dirty="0">
                        <a:solidFill>
                          <a:schemeClr val="tx1"/>
                        </a:solidFill>
                      </a:endParaRPr>
                    </a:p>
                  </a:txBody>
                  <a:tcPr>
                    <a:solidFill>
                      <a:srgbClr val="F7EBF4"/>
                    </a:solidFill>
                  </a:tcPr>
                </a:tc>
                <a:tc vMerge="1">
                  <a:txBody>
                    <a:bodyPr/>
                    <a:lstStyle/>
                    <a:p>
                      <a:pPr algn="l" rtl="1"/>
                      <a:endParaRPr lang="he-IL" sz="1200" b="0" dirty="0">
                        <a:solidFill>
                          <a:schemeClr val="tx1"/>
                        </a:solidFill>
                      </a:endParaRPr>
                    </a:p>
                  </a:txBody>
                  <a:tcPr>
                    <a:solidFill>
                      <a:srgbClr val="F7EBF4"/>
                    </a:solidFill>
                  </a:tcPr>
                </a:tc>
                <a:tc vMerge="1">
                  <a:txBody>
                    <a:bodyPr/>
                    <a:lstStyle/>
                    <a:p>
                      <a:pPr algn="l" rtl="1"/>
                      <a:endParaRPr lang="he-IL" sz="1200" b="0" dirty="0">
                        <a:solidFill>
                          <a:schemeClr val="tx1"/>
                        </a:solidFill>
                      </a:endParaRPr>
                    </a:p>
                  </a:txBody>
                  <a:tcPr>
                    <a:solidFill>
                      <a:srgbClr val="F7EBF4"/>
                    </a:solidFill>
                  </a:tcPr>
                </a:tc>
                <a:tc vMerge="1">
                  <a:txBody>
                    <a:bodyPr/>
                    <a:lstStyle/>
                    <a:p>
                      <a:pPr algn="l" rtl="1"/>
                      <a:endParaRPr lang="he-IL" sz="1200" b="0" dirty="0">
                        <a:solidFill>
                          <a:schemeClr val="tx1"/>
                        </a:solidFill>
                      </a:endParaRPr>
                    </a:p>
                  </a:txBody>
                  <a:tcPr>
                    <a:solidFill>
                      <a:srgbClr val="F7EBF4"/>
                    </a:solidFill>
                  </a:tcPr>
                </a:tc>
                <a:tc vMerge="1">
                  <a:txBody>
                    <a:bodyPr/>
                    <a:lstStyle/>
                    <a:p>
                      <a:pPr algn="r" fontAlgn="ctr"/>
                      <a:endParaRPr lang="he-IL" dirty="0">
                        <a:effectLst/>
                      </a:endParaRPr>
                    </a:p>
                  </a:txBody>
                  <a:tcPr anchor="ctr">
                    <a:solidFill>
                      <a:srgbClr val="F7EBF4"/>
                    </a:solidFill>
                  </a:tcPr>
                </a:tc>
                <a:tc vMerge="1">
                  <a:txBody>
                    <a:bodyPr/>
                    <a:lstStyle/>
                    <a:p>
                      <a:pPr algn="r" rtl="0" fontAlgn="ctr"/>
                      <a:endParaRPr lang="he-IL" dirty="0">
                        <a:effectLst/>
                      </a:endParaRPr>
                    </a:p>
                  </a:txBody>
                  <a:tcPr anchor="ctr">
                    <a:solidFill>
                      <a:srgbClr val="F7EBF4"/>
                    </a:solidFill>
                  </a:tcPr>
                </a:tc>
              </a:tr>
            </a:tbl>
          </a:graphicData>
        </a:graphic>
      </p:graphicFrame>
      <p:sp>
        <p:nvSpPr>
          <p:cNvPr id="4" name="TextBox 3"/>
          <p:cNvSpPr txBox="1"/>
          <p:nvPr/>
        </p:nvSpPr>
        <p:spPr>
          <a:xfrm>
            <a:off x="1484503" y="1002566"/>
            <a:ext cx="8818880" cy="338554"/>
          </a:xfrm>
          <a:prstGeom prst="rect">
            <a:avLst/>
          </a:prstGeom>
          <a:noFill/>
        </p:spPr>
        <p:txBody>
          <a:bodyPr wrap="square" rtlCol="1">
            <a:spAutoFit/>
          </a:bodyPr>
          <a:lstStyle/>
          <a:p>
            <a:pPr algn="ctr"/>
            <a:r>
              <a:rPr lang="en-US" sz="1600" dirty="0" smtClean="0">
                <a:latin typeface="Maiandra GD" panose="020E0502030308020204" pitchFamily="34" charset="0"/>
              </a:rPr>
              <a:t>Stones in each of kmean’s clusters, sorted by their appearance in the data</a:t>
            </a:r>
            <a:endParaRPr lang="he-IL" sz="1600" dirty="0">
              <a:latin typeface="Maiandra GD" panose="020E0502030308020204" pitchFamily="34" charset="0"/>
            </a:endParaRPr>
          </a:p>
        </p:txBody>
      </p:sp>
    </p:spTree>
    <p:extLst>
      <p:ext uri="{BB962C8B-B14F-4D97-AF65-F5344CB8AC3E}">
        <p14:creationId xmlns:p14="http://schemas.microsoft.com/office/powerpoint/2010/main" val="34985080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קבוצה 2"/>
          <p:cNvGrpSpPr/>
          <p:nvPr/>
        </p:nvGrpSpPr>
        <p:grpSpPr>
          <a:xfrm>
            <a:off x="155448" y="0"/>
            <a:ext cx="11942064" cy="6858000"/>
            <a:chOff x="0" y="0"/>
            <a:chExt cx="12271248"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71248" cy="6858000"/>
            </a:xfrm>
            <a:prstGeom prst="rect">
              <a:avLst/>
            </a:prstGeom>
          </p:spPr>
        </p:pic>
        <p:sp>
          <p:nvSpPr>
            <p:cNvPr id="2" name="מלבן 1"/>
            <p:cNvSpPr/>
            <p:nvPr/>
          </p:nvSpPr>
          <p:spPr>
            <a:xfrm>
              <a:off x="294640"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5" name="TextBox 4"/>
          <p:cNvSpPr txBox="1"/>
          <p:nvPr/>
        </p:nvSpPr>
        <p:spPr>
          <a:xfrm>
            <a:off x="1353312" y="3599420"/>
            <a:ext cx="4059936" cy="2462213"/>
          </a:xfrm>
          <a:prstGeom prst="rect">
            <a:avLst/>
          </a:prstGeom>
          <a:noFill/>
        </p:spPr>
        <p:txBody>
          <a:bodyPr wrap="square" rtlCol="1">
            <a:spAutoFit/>
          </a:bodyPr>
          <a:lstStyle/>
          <a:p>
            <a:pPr algn="ctr" rtl="0"/>
            <a:r>
              <a:rPr lang="en-US" sz="1400" dirty="0" smtClean="0">
                <a:latin typeface="Maiandra GD" panose="020E0502030308020204" pitchFamily="34" charset="0"/>
              </a:rPr>
              <a:t>They </a:t>
            </a:r>
            <a:r>
              <a:rPr lang="en-US" sz="1400" dirty="0">
                <a:latin typeface="Maiandra GD" panose="020E0502030308020204" pitchFamily="34" charset="0"/>
              </a:rPr>
              <a:t>are created </a:t>
            </a:r>
            <a:r>
              <a:rPr lang="en-US" sz="1400" dirty="0" smtClean="0">
                <a:latin typeface="Maiandra GD" panose="020E0502030308020204" pitchFamily="34" charset="0"/>
              </a:rPr>
              <a:t> </a:t>
            </a:r>
            <a:r>
              <a:rPr lang="en-US" sz="1400" dirty="0">
                <a:latin typeface="Maiandra GD" panose="020E0502030308020204" pitchFamily="34" charset="0"/>
              </a:rPr>
              <a:t>inside the earth when the right physical conditions </a:t>
            </a:r>
            <a:r>
              <a:rPr lang="en-US" sz="1400" dirty="0" smtClean="0">
                <a:latin typeface="Maiandra GD" panose="020E0502030308020204" pitchFamily="34" charset="0"/>
              </a:rPr>
              <a:t>occur</a:t>
            </a:r>
            <a:r>
              <a:rPr lang="en-US" sz="1400" dirty="0">
                <a:latin typeface="Maiandra GD" panose="020E0502030308020204" pitchFamily="34" charset="0"/>
              </a:rPr>
              <a:t>.</a:t>
            </a:r>
            <a:br>
              <a:rPr lang="en-US" sz="1400" dirty="0">
                <a:latin typeface="Maiandra GD" panose="020E0502030308020204" pitchFamily="34" charset="0"/>
              </a:rPr>
            </a:br>
            <a:r>
              <a:rPr lang="en-US" sz="1400" dirty="0">
                <a:latin typeface="Maiandra GD" panose="020E0502030308020204" pitchFamily="34" charset="0"/>
              </a:rPr>
              <a:t>They are brought to the surface by various geological forces and can be </a:t>
            </a:r>
            <a:r>
              <a:rPr lang="en-US" sz="1400" dirty="0" smtClean="0">
                <a:latin typeface="Maiandra GD" panose="020E0502030308020204" pitchFamily="34" charset="0"/>
              </a:rPr>
              <a:t>carried </a:t>
            </a:r>
            <a:r>
              <a:rPr lang="en-US" sz="1400" dirty="0">
                <a:latin typeface="Maiandra GD" panose="020E0502030308020204" pitchFamily="34" charset="0"/>
              </a:rPr>
              <a:t>away by rivers  before they are deposited.</a:t>
            </a:r>
            <a:br>
              <a:rPr lang="en-US" sz="1400" dirty="0">
                <a:latin typeface="Maiandra GD" panose="020E0502030308020204" pitchFamily="34" charset="0"/>
              </a:rPr>
            </a:br>
            <a:r>
              <a:rPr lang="en-US" sz="1400" dirty="0">
                <a:latin typeface="Maiandra GD" panose="020E0502030308020204" pitchFamily="34" charset="0"/>
              </a:rPr>
              <a:t>They are defined by their chemical formula and trace minerals as well as their crystal structure.</a:t>
            </a:r>
            <a:br>
              <a:rPr lang="en-US" sz="1400" dirty="0">
                <a:latin typeface="Maiandra GD" panose="020E0502030308020204" pitchFamily="34" charset="0"/>
              </a:rPr>
            </a:br>
            <a:r>
              <a:rPr lang="en-US" sz="1400" dirty="0">
                <a:latin typeface="Maiandra GD" panose="020E0502030308020204" pitchFamily="34" charset="0"/>
              </a:rPr>
              <a:t>Of the more than 2,000 identified natural minerals, fewer than 100 are</a:t>
            </a:r>
          </a:p>
          <a:p>
            <a:pPr algn="ctr" rtl="0"/>
            <a:r>
              <a:rPr lang="en-US" sz="1400" dirty="0">
                <a:latin typeface="Maiandra GD" panose="020E0502030308020204" pitchFamily="34" charset="0"/>
              </a:rPr>
              <a:t>used as gemstones and only 16 have achieved </a:t>
            </a:r>
            <a:r>
              <a:rPr lang="en-US" sz="1400" dirty="0" smtClean="0">
                <a:latin typeface="Maiandra GD" panose="020E0502030308020204" pitchFamily="34" charset="0"/>
              </a:rPr>
              <a:t>importance.</a:t>
            </a:r>
            <a:endParaRPr lang="he-IL" sz="1400" dirty="0">
              <a:latin typeface="Maiandra GD" panose="020E0502030308020204" pitchFamily="34" charset="0"/>
            </a:endParaRPr>
          </a:p>
        </p:txBody>
      </p:sp>
      <p:sp>
        <p:nvSpPr>
          <p:cNvPr id="6" name="מלבן 5"/>
          <p:cNvSpPr/>
          <p:nvPr/>
        </p:nvSpPr>
        <p:spPr>
          <a:xfrm>
            <a:off x="1577340" y="2413337"/>
            <a:ext cx="3611880" cy="1015663"/>
          </a:xfrm>
          <a:prstGeom prst="rect">
            <a:avLst/>
          </a:prstGeom>
        </p:spPr>
        <p:txBody>
          <a:bodyPr wrap="square">
            <a:spAutoFit/>
          </a:bodyPr>
          <a:lstStyle/>
          <a:p>
            <a:pPr algn="l"/>
            <a:r>
              <a:rPr lang="en-US" sz="2000" dirty="0">
                <a:latin typeface="Gabriola" panose="04040605051002020D02" pitchFamily="82" charset="0"/>
              </a:rPr>
              <a:t>Gemstones are naturally formed  mineral crystals which when cut and polished reveal their beauty. </a:t>
            </a:r>
            <a:endParaRPr lang="he-IL" sz="2000" dirty="0">
              <a:latin typeface="Gabriola" panose="04040605051002020D02" pitchFamily="82" charset="0"/>
            </a:endParaRPr>
          </a:p>
        </p:txBody>
      </p:sp>
    </p:spTree>
    <p:extLst>
      <p:ext uri="{BB962C8B-B14F-4D97-AF65-F5344CB8AC3E}">
        <p14:creationId xmlns:p14="http://schemas.microsoft.com/office/powerpoint/2010/main" val="9842220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קבוצה 17"/>
          <p:cNvGrpSpPr/>
          <p:nvPr/>
        </p:nvGrpSpPr>
        <p:grpSpPr>
          <a:xfrm>
            <a:off x="132080" y="30480"/>
            <a:ext cx="12059920" cy="6858000"/>
            <a:chOff x="132080" y="30480"/>
            <a:chExt cx="12059920" cy="6858000"/>
          </a:xfrm>
        </p:grpSpPr>
        <p:grpSp>
          <p:nvGrpSpPr>
            <p:cNvPr id="4" name="קבוצה 3"/>
            <p:cNvGrpSpPr/>
            <p:nvPr/>
          </p:nvGrpSpPr>
          <p:grpSpPr>
            <a:xfrm>
              <a:off x="132080" y="30480"/>
              <a:ext cx="12059920" cy="6858000"/>
              <a:chOff x="1239520" y="167640"/>
              <a:chExt cx="10808767" cy="6858000"/>
            </a:xfrm>
          </p:grpSpPr>
          <p:pic>
            <p:nvPicPr>
              <p:cNvPr id="5" name="תמונה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007" y="167640"/>
                <a:ext cx="10622280" cy="6858000"/>
              </a:xfrm>
              <a:prstGeom prst="rect">
                <a:avLst/>
              </a:prstGeom>
            </p:spPr>
          </p:pic>
          <p:sp>
            <p:nvSpPr>
              <p:cNvPr id="6" name="מלבן 5"/>
              <p:cNvSpPr/>
              <p:nvPr/>
            </p:nvSpPr>
            <p:spPr>
              <a:xfrm>
                <a:off x="1239520" y="41656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7" name="מלבן 16"/>
            <p:cNvSpPr/>
            <p:nvPr/>
          </p:nvSpPr>
          <p:spPr>
            <a:xfrm>
              <a:off x="731520" y="279400"/>
              <a:ext cx="416845"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8" name="מלבן 7"/>
          <p:cNvSpPr/>
          <p:nvPr/>
        </p:nvSpPr>
        <p:spPr>
          <a:xfrm>
            <a:off x="1698494" y="1158689"/>
            <a:ext cx="1946879" cy="2554545"/>
          </a:xfrm>
          <a:prstGeom prst="rect">
            <a:avLst/>
          </a:prstGeom>
        </p:spPr>
        <p:txBody>
          <a:bodyPr wrap="square">
            <a:spAutoFit/>
          </a:bodyPr>
          <a:lstStyle/>
          <a:p>
            <a:pPr algn="ctr"/>
            <a:r>
              <a:rPr lang="en-US" sz="3200" b="1" dirty="0" smtClean="0">
                <a:latin typeface="Maiandra GD" panose="020E0502030308020204" pitchFamily="34" charset="0"/>
              </a:rPr>
              <a:t>Accuracy change based on specific features</a:t>
            </a:r>
            <a:endParaRPr lang="he-IL" sz="3200" b="1" dirty="0">
              <a:latin typeface="Maiandra GD" panose="020E0502030308020204" pitchFamily="34" charset="0"/>
            </a:endParaRPr>
          </a:p>
        </p:txBody>
      </p:sp>
      <p:pic>
        <p:nvPicPr>
          <p:cNvPr id="2" name="תמונה 1"/>
          <p:cNvPicPr>
            <a:picLocks noChangeAspect="1"/>
          </p:cNvPicPr>
          <p:nvPr/>
        </p:nvPicPr>
        <p:blipFill rotWithShape="1">
          <a:blip r:embed="rId3"/>
          <a:srcRect l="14500" t="41481" r="57083" b="27704"/>
          <a:stretch/>
        </p:blipFill>
        <p:spPr>
          <a:xfrm>
            <a:off x="4281560" y="1400266"/>
            <a:ext cx="3969033" cy="2420994"/>
          </a:xfrm>
          <a:prstGeom prst="rect">
            <a:avLst/>
          </a:prstGeom>
        </p:spPr>
      </p:pic>
      <p:pic>
        <p:nvPicPr>
          <p:cNvPr id="3" name="תמונה 2"/>
          <p:cNvPicPr>
            <a:picLocks noChangeAspect="1"/>
          </p:cNvPicPr>
          <p:nvPr/>
        </p:nvPicPr>
        <p:blipFill rotWithShape="1">
          <a:blip r:embed="rId4"/>
          <a:srcRect l="14750" t="34370" r="56499" b="34518"/>
          <a:stretch/>
        </p:blipFill>
        <p:spPr>
          <a:xfrm>
            <a:off x="1148365" y="4210350"/>
            <a:ext cx="3760745" cy="2289149"/>
          </a:xfrm>
          <a:prstGeom prst="rect">
            <a:avLst/>
          </a:prstGeom>
        </p:spPr>
      </p:pic>
      <p:pic>
        <p:nvPicPr>
          <p:cNvPr id="7" name="תמונה 6"/>
          <p:cNvPicPr>
            <a:picLocks noChangeAspect="1"/>
          </p:cNvPicPr>
          <p:nvPr/>
        </p:nvPicPr>
        <p:blipFill rotWithShape="1">
          <a:blip r:embed="rId5"/>
          <a:srcRect l="14667" t="41185" r="57500" b="27852"/>
          <a:stretch/>
        </p:blipFill>
        <p:spPr>
          <a:xfrm>
            <a:off x="5794384" y="4193681"/>
            <a:ext cx="3684896" cy="2305818"/>
          </a:xfrm>
          <a:prstGeom prst="rect">
            <a:avLst/>
          </a:prstGeom>
        </p:spPr>
      </p:pic>
      <p:sp>
        <p:nvSpPr>
          <p:cNvPr id="14" name="מלבן 13"/>
          <p:cNvSpPr/>
          <p:nvPr/>
        </p:nvSpPr>
        <p:spPr>
          <a:xfrm>
            <a:off x="4151395" y="1400266"/>
            <a:ext cx="4271245" cy="24402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מלבן 14"/>
          <p:cNvSpPr/>
          <p:nvPr/>
        </p:nvSpPr>
        <p:spPr>
          <a:xfrm>
            <a:off x="1013000" y="4194990"/>
            <a:ext cx="3969825" cy="24402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מלבן 15"/>
          <p:cNvSpPr/>
          <p:nvPr/>
        </p:nvSpPr>
        <p:spPr>
          <a:xfrm>
            <a:off x="5665832" y="4194990"/>
            <a:ext cx="4089840" cy="24402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2" name="תמונה 11"/>
          <p:cNvPicPr>
            <a:picLocks noChangeAspect="1"/>
          </p:cNvPicPr>
          <p:nvPr/>
        </p:nvPicPr>
        <p:blipFill rotWithShape="1">
          <a:blip r:embed="rId6"/>
          <a:srcRect l="15871" t="47704" r="54630" b="49036"/>
          <a:stretch/>
        </p:blipFill>
        <p:spPr>
          <a:xfrm>
            <a:off x="5440680" y="4014300"/>
            <a:ext cx="3596640" cy="223520"/>
          </a:xfrm>
          <a:prstGeom prst="rect">
            <a:avLst/>
          </a:prstGeom>
        </p:spPr>
      </p:pic>
      <p:pic>
        <p:nvPicPr>
          <p:cNvPr id="13" name="תמונה 12"/>
          <p:cNvPicPr>
            <a:picLocks noChangeAspect="1"/>
          </p:cNvPicPr>
          <p:nvPr/>
        </p:nvPicPr>
        <p:blipFill rotWithShape="1">
          <a:blip r:embed="rId6"/>
          <a:srcRect l="15417" t="50149" r="60478" b="46296"/>
          <a:stretch/>
        </p:blipFill>
        <p:spPr>
          <a:xfrm>
            <a:off x="1014057" y="3966510"/>
            <a:ext cx="2938883" cy="243840"/>
          </a:xfrm>
          <a:prstGeom prst="rect">
            <a:avLst/>
          </a:prstGeom>
        </p:spPr>
      </p:pic>
      <p:pic>
        <p:nvPicPr>
          <p:cNvPr id="11" name="תמונה 10"/>
          <p:cNvPicPr>
            <a:picLocks noChangeAspect="1"/>
          </p:cNvPicPr>
          <p:nvPr/>
        </p:nvPicPr>
        <p:blipFill rotWithShape="1">
          <a:blip r:embed="rId6"/>
          <a:srcRect l="15417" t="44593" r="51333" b="52148"/>
          <a:stretch/>
        </p:blipFill>
        <p:spPr>
          <a:xfrm>
            <a:off x="4151395" y="1245108"/>
            <a:ext cx="3593176" cy="198120"/>
          </a:xfrm>
          <a:prstGeom prst="rect">
            <a:avLst/>
          </a:prstGeom>
        </p:spPr>
      </p:pic>
    </p:spTree>
    <p:extLst>
      <p:ext uri="{BB962C8B-B14F-4D97-AF65-F5344CB8AC3E}">
        <p14:creationId xmlns:p14="http://schemas.microsoft.com/office/powerpoint/2010/main" val="20454420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קבוצה 3"/>
          <p:cNvGrpSpPr/>
          <p:nvPr/>
        </p:nvGrpSpPr>
        <p:grpSpPr>
          <a:xfrm>
            <a:off x="1113536" y="-1959"/>
            <a:ext cx="10699496" cy="6858000"/>
            <a:chOff x="1239520" y="137160"/>
            <a:chExt cx="10699496" cy="6858000"/>
          </a:xfrm>
        </p:grpSpPr>
        <p:pic>
          <p:nvPicPr>
            <p:cNvPr id="5" name="תמונה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6736" y="137160"/>
              <a:ext cx="10622280" cy="6858000"/>
            </a:xfrm>
            <a:prstGeom prst="rect">
              <a:avLst/>
            </a:prstGeom>
          </p:spPr>
        </p:pic>
        <p:sp>
          <p:nvSpPr>
            <p:cNvPr id="6" name="מלבן 5"/>
            <p:cNvSpPr/>
            <p:nvPr/>
          </p:nvSpPr>
          <p:spPr>
            <a:xfrm>
              <a:off x="1239520" y="41656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7" name="TextBox 6"/>
          <p:cNvSpPr txBox="1"/>
          <p:nvPr/>
        </p:nvSpPr>
        <p:spPr>
          <a:xfrm>
            <a:off x="3185383" y="644006"/>
            <a:ext cx="5349240" cy="523220"/>
          </a:xfrm>
          <a:prstGeom prst="rect">
            <a:avLst/>
          </a:prstGeom>
          <a:noFill/>
        </p:spPr>
        <p:txBody>
          <a:bodyPr wrap="square" rtlCol="1">
            <a:spAutoFit/>
          </a:bodyPr>
          <a:lstStyle/>
          <a:p>
            <a:pPr algn="l"/>
            <a:r>
              <a:rPr lang="en-US" sz="2800" dirty="0" smtClean="0">
                <a:latin typeface="Maiandra GD" panose="020E0502030308020204" pitchFamily="34" charset="0"/>
              </a:rPr>
              <a:t>The rarest stones in the world</a:t>
            </a:r>
            <a:endParaRPr lang="he-IL" sz="2800" dirty="0">
              <a:latin typeface="Maiandra GD" panose="020E0502030308020204" pitchFamily="34" charset="0"/>
            </a:endParaRPr>
          </a:p>
        </p:txBody>
      </p:sp>
      <p:sp>
        <p:nvSpPr>
          <p:cNvPr id="8" name="מלבן 7"/>
          <p:cNvSpPr/>
          <p:nvPr/>
        </p:nvSpPr>
        <p:spPr>
          <a:xfrm>
            <a:off x="4146804" y="51568"/>
            <a:ext cx="1946879" cy="584775"/>
          </a:xfrm>
          <a:prstGeom prst="rect">
            <a:avLst/>
          </a:prstGeom>
        </p:spPr>
        <p:txBody>
          <a:bodyPr wrap="square">
            <a:spAutoFit/>
          </a:bodyPr>
          <a:lstStyle/>
          <a:p>
            <a:r>
              <a:rPr lang="en-US" sz="3200" b="1" dirty="0" smtClean="0">
                <a:latin typeface="Maiandra GD" panose="020E0502030308020204" pitchFamily="34" charset="0"/>
              </a:rPr>
              <a:t>+Bonus:</a:t>
            </a:r>
            <a:endParaRPr lang="he-IL" sz="3200" b="1" dirty="0">
              <a:latin typeface="Maiandra GD" panose="020E0502030308020204" pitchFamily="34" charset="0"/>
            </a:endParaRPr>
          </a:p>
        </p:txBody>
      </p:sp>
      <p:pic>
        <p:nvPicPr>
          <p:cNvPr id="2" name="תמונה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2272"/>
            <a:ext cx="3337560" cy="3337560"/>
          </a:xfrm>
          <a:prstGeom prst="rect">
            <a:avLst/>
          </a:prstGeom>
        </p:spPr>
      </p:pic>
      <p:pic>
        <p:nvPicPr>
          <p:cNvPr id="14" name="תמונה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9401553" y="1339561"/>
            <a:ext cx="2322014" cy="1526724"/>
          </a:xfrm>
          <a:prstGeom prst="rect">
            <a:avLst/>
          </a:prstGeom>
        </p:spPr>
      </p:pic>
      <p:sp>
        <p:nvSpPr>
          <p:cNvPr id="12" name="TextBox 11"/>
          <p:cNvSpPr txBox="1"/>
          <p:nvPr/>
        </p:nvSpPr>
        <p:spPr>
          <a:xfrm>
            <a:off x="1186403" y="1100835"/>
            <a:ext cx="9814560" cy="338554"/>
          </a:xfrm>
          <a:prstGeom prst="rect">
            <a:avLst/>
          </a:prstGeom>
          <a:noFill/>
        </p:spPr>
        <p:txBody>
          <a:bodyPr wrap="square" rtlCol="1">
            <a:spAutoFit/>
          </a:bodyPr>
          <a:lstStyle/>
          <a:p>
            <a:pPr algn="l"/>
            <a:r>
              <a:rPr lang="en-US" sz="1600" b="1" u="sng" dirty="0" smtClean="0">
                <a:latin typeface="Maiandra GD" panose="020E0502030308020204" pitchFamily="34" charset="0"/>
              </a:rPr>
              <a:t>I repeated the whole process to another dataframe, that contains 11 stones that are the rarest in the world.</a:t>
            </a:r>
            <a:endParaRPr lang="he-IL" sz="1600" b="1" u="sng" dirty="0">
              <a:latin typeface="Maiandra GD" panose="020E0502030308020204" pitchFamily="34" charset="0"/>
            </a:endParaRPr>
          </a:p>
        </p:txBody>
      </p:sp>
      <p:grpSp>
        <p:nvGrpSpPr>
          <p:cNvPr id="21" name="קבוצה 20"/>
          <p:cNvGrpSpPr/>
          <p:nvPr/>
        </p:nvGrpSpPr>
        <p:grpSpPr>
          <a:xfrm>
            <a:off x="254000" y="4176541"/>
            <a:ext cx="6167120" cy="2346960"/>
            <a:chOff x="254000" y="4176541"/>
            <a:chExt cx="6167120" cy="2346960"/>
          </a:xfrm>
        </p:grpSpPr>
        <p:pic>
          <p:nvPicPr>
            <p:cNvPr id="9" name="תמונה 8"/>
            <p:cNvPicPr>
              <a:picLocks noChangeAspect="1"/>
            </p:cNvPicPr>
            <p:nvPr/>
          </p:nvPicPr>
          <p:blipFill rotWithShape="1">
            <a:blip r:embed="rId5"/>
            <a:srcRect l="22584" t="44444" r="26833" b="21333"/>
            <a:stretch/>
          </p:blipFill>
          <p:spPr>
            <a:xfrm>
              <a:off x="254000" y="4176541"/>
              <a:ext cx="6167120" cy="2346960"/>
            </a:xfrm>
            <a:prstGeom prst="rect">
              <a:avLst/>
            </a:prstGeom>
          </p:spPr>
        </p:pic>
        <p:sp>
          <p:nvSpPr>
            <p:cNvPr id="16" name="מלבן 15"/>
            <p:cNvSpPr/>
            <p:nvPr/>
          </p:nvSpPr>
          <p:spPr>
            <a:xfrm>
              <a:off x="338327" y="4226687"/>
              <a:ext cx="5934457" cy="2269979"/>
            </a:xfrm>
            <a:prstGeom prst="rect">
              <a:avLst/>
            </a:prstGeom>
            <a:noFill/>
            <a:ln>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23" name="קבוצה 22"/>
          <p:cNvGrpSpPr/>
          <p:nvPr/>
        </p:nvGrpSpPr>
        <p:grpSpPr>
          <a:xfrm>
            <a:off x="6657018" y="2932722"/>
            <a:ext cx="5235355" cy="3590779"/>
            <a:chOff x="6657018" y="2932722"/>
            <a:chExt cx="5235355" cy="3590779"/>
          </a:xfrm>
        </p:grpSpPr>
        <p:pic>
          <p:nvPicPr>
            <p:cNvPr id="10" name="תמונה 9"/>
            <p:cNvPicPr>
              <a:picLocks noChangeAspect="1"/>
            </p:cNvPicPr>
            <p:nvPr/>
          </p:nvPicPr>
          <p:blipFill rotWithShape="1">
            <a:blip r:embed="rId6"/>
            <a:srcRect l="26416" t="30518" r="22000" b="5630"/>
            <a:stretch/>
          </p:blipFill>
          <p:spPr>
            <a:xfrm>
              <a:off x="6687415" y="2932722"/>
              <a:ext cx="5157058" cy="3590779"/>
            </a:xfrm>
            <a:prstGeom prst="rect">
              <a:avLst/>
            </a:prstGeom>
          </p:spPr>
        </p:pic>
        <p:sp>
          <p:nvSpPr>
            <p:cNvPr id="18" name="מלבן 17"/>
            <p:cNvSpPr/>
            <p:nvPr/>
          </p:nvSpPr>
          <p:spPr>
            <a:xfrm>
              <a:off x="6657018" y="2941511"/>
              <a:ext cx="5235355" cy="3581990"/>
            </a:xfrm>
            <a:prstGeom prst="rect">
              <a:avLst/>
            </a:prstGeom>
            <a:noFill/>
            <a:ln>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24" name="קבוצה 23"/>
          <p:cNvGrpSpPr/>
          <p:nvPr/>
        </p:nvGrpSpPr>
        <p:grpSpPr>
          <a:xfrm>
            <a:off x="2675469" y="1489535"/>
            <a:ext cx="6118156" cy="2870827"/>
            <a:chOff x="2675469" y="1489535"/>
            <a:chExt cx="6118156" cy="2870827"/>
          </a:xfrm>
        </p:grpSpPr>
        <p:pic>
          <p:nvPicPr>
            <p:cNvPr id="11" name="תמונה 10"/>
            <p:cNvPicPr>
              <a:picLocks noChangeAspect="1"/>
            </p:cNvPicPr>
            <p:nvPr/>
          </p:nvPicPr>
          <p:blipFill rotWithShape="1">
            <a:blip r:embed="rId7">
              <a:extLst>
                <a:ext uri="{28A0092B-C50C-407E-A947-70E740481C1C}">
                  <a14:useLocalDpi xmlns:a14="http://schemas.microsoft.com/office/drawing/2010/main" val="0"/>
                </a:ext>
              </a:extLst>
            </a:blip>
            <a:srcRect l="7115" t="9621" r="5714" b="13792"/>
            <a:stretch/>
          </p:blipFill>
          <p:spPr>
            <a:xfrm>
              <a:off x="2675469" y="1489535"/>
              <a:ext cx="6118156" cy="2870827"/>
            </a:xfrm>
            <a:prstGeom prst="rect">
              <a:avLst/>
            </a:prstGeom>
          </p:spPr>
        </p:pic>
        <p:sp>
          <p:nvSpPr>
            <p:cNvPr id="15" name="מלבן 14"/>
            <p:cNvSpPr/>
            <p:nvPr/>
          </p:nvSpPr>
          <p:spPr>
            <a:xfrm>
              <a:off x="2707558" y="1506099"/>
              <a:ext cx="6052394" cy="2826552"/>
            </a:xfrm>
            <a:prstGeom prst="rect">
              <a:avLst/>
            </a:prstGeom>
            <a:noFill/>
            <a:ln>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19" name="קבוצה 18"/>
          <p:cNvGrpSpPr/>
          <p:nvPr/>
        </p:nvGrpSpPr>
        <p:grpSpPr>
          <a:xfrm>
            <a:off x="3998892" y="3769300"/>
            <a:ext cx="2560237" cy="2357120"/>
            <a:chOff x="3998892" y="3769300"/>
            <a:chExt cx="2560237" cy="2357120"/>
          </a:xfrm>
        </p:grpSpPr>
        <p:grpSp>
          <p:nvGrpSpPr>
            <p:cNvPr id="22" name="קבוצה 21"/>
            <p:cNvGrpSpPr/>
            <p:nvPr/>
          </p:nvGrpSpPr>
          <p:grpSpPr>
            <a:xfrm>
              <a:off x="3998892" y="3769300"/>
              <a:ext cx="2529840" cy="2357120"/>
              <a:chOff x="3998892" y="3769300"/>
              <a:chExt cx="2529840" cy="2357120"/>
            </a:xfrm>
          </p:grpSpPr>
          <p:pic>
            <p:nvPicPr>
              <p:cNvPr id="13" name="תמונה 12"/>
              <p:cNvPicPr>
                <a:picLocks noChangeAspect="1"/>
              </p:cNvPicPr>
              <p:nvPr/>
            </p:nvPicPr>
            <p:blipFill rotWithShape="1">
              <a:blip r:embed="rId8"/>
              <a:srcRect l="20083" t="39111" r="59167" b="26518"/>
              <a:stretch/>
            </p:blipFill>
            <p:spPr>
              <a:xfrm>
                <a:off x="3998892" y="3769300"/>
                <a:ext cx="2529840" cy="2357120"/>
              </a:xfrm>
              <a:prstGeom prst="rect">
                <a:avLst/>
              </a:prstGeom>
            </p:spPr>
          </p:pic>
          <p:sp>
            <p:nvSpPr>
              <p:cNvPr id="17" name="מלבן 16"/>
              <p:cNvSpPr/>
              <p:nvPr/>
            </p:nvSpPr>
            <p:spPr>
              <a:xfrm>
                <a:off x="3998892" y="3769300"/>
                <a:ext cx="2499443" cy="2357120"/>
              </a:xfrm>
              <a:prstGeom prst="rect">
                <a:avLst/>
              </a:prstGeom>
              <a:noFill/>
              <a:ln>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3" name="תמונה 2"/>
            <p:cNvPicPr>
              <a:picLocks noChangeAspect="1"/>
            </p:cNvPicPr>
            <p:nvPr/>
          </p:nvPicPr>
          <p:blipFill rotWithShape="1">
            <a:blip r:embed="rId9"/>
            <a:srcRect l="20550" t="34000" r="58150" b="31733"/>
            <a:stretch/>
          </p:blipFill>
          <p:spPr>
            <a:xfrm>
              <a:off x="4030119" y="3769300"/>
              <a:ext cx="2529010" cy="2357120"/>
            </a:xfrm>
            <a:prstGeom prst="rect">
              <a:avLst/>
            </a:prstGeom>
          </p:spPr>
        </p:pic>
      </p:grpSp>
    </p:spTree>
    <p:extLst>
      <p:ext uri="{BB962C8B-B14F-4D97-AF65-F5344CB8AC3E}">
        <p14:creationId xmlns:p14="http://schemas.microsoft.com/office/powerpoint/2010/main" val="20907116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קבוצה 5"/>
          <p:cNvGrpSpPr/>
          <p:nvPr/>
        </p:nvGrpSpPr>
        <p:grpSpPr>
          <a:xfrm>
            <a:off x="767080" y="0"/>
            <a:ext cx="11137392" cy="6647688"/>
            <a:chOff x="1560576" y="64008"/>
            <a:chExt cx="9144000"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0576" y="64008"/>
              <a:ext cx="9144000" cy="6858000"/>
            </a:xfrm>
            <a:prstGeom prst="rect">
              <a:avLst/>
            </a:prstGeom>
          </p:spPr>
        </p:pic>
        <p:sp>
          <p:nvSpPr>
            <p:cNvPr id="5" name="מלבן 4"/>
            <p:cNvSpPr/>
            <p:nvPr/>
          </p:nvSpPr>
          <p:spPr>
            <a:xfrm>
              <a:off x="1746504" y="274320"/>
              <a:ext cx="457200" cy="374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12" name="קבוצה 11"/>
          <p:cNvGrpSpPr/>
          <p:nvPr/>
        </p:nvGrpSpPr>
        <p:grpSpPr>
          <a:xfrm>
            <a:off x="-355600" y="1234428"/>
            <a:ext cx="12361672" cy="5461012"/>
            <a:chOff x="3292172" y="1234428"/>
            <a:chExt cx="6598588" cy="5181600"/>
          </a:xfrm>
        </p:grpSpPr>
        <p:grpSp>
          <p:nvGrpSpPr>
            <p:cNvPr id="8" name="קבוצה 7"/>
            <p:cNvGrpSpPr/>
            <p:nvPr/>
          </p:nvGrpSpPr>
          <p:grpSpPr>
            <a:xfrm>
              <a:off x="3292172" y="1234428"/>
              <a:ext cx="6598588" cy="5181600"/>
              <a:chOff x="3962732" y="1061720"/>
              <a:chExt cx="6598588" cy="5181600"/>
            </a:xfrm>
          </p:grpSpPr>
          <p:pic>
            <p:nvPicPr>
              <p:cNvPr id="3" name="תמונה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211320" y="1061720"/>
                <a:ext cx="6350000" cy="5181600"/>
              </a:xfrm>
              <a:prstGeom prst="rect">
                <a:avLst/>
              </a:prstGeom>
            </p:spPr>
          </p:pic>
          <p:sp>
            <p:nvSpPr>
              <p:cNvPr id="7" name="מלבן 6"/>
              <p:cNvSpPr/>
              <p:nvPr/>
            </p:nvSpPr>
            <p:spPr>
              <a:xfrm>
                <a:off x="3962732" y="1061720"/>
                <a:ext cx="1604948" cy="33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1" name="מלבן 10"/>
            <p:cNvSpPr/>
            <p:nvPr/>
          </p:nvSpPr>
          <p:spPr>
            <a:xfrm>
              <a:off x="6715760" y="3220720"/>
              <a:ext cx="2275840" cy="1137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9" name="תמונה 8">
            <a:hlinkClick r:id="rId4" action="ppaction://hlinkfile"/>
          </p:cNvPr>
          <p:cNvPicPr>
            <a:picLocks noChangeAspect="1"/>
          </p:cNvPicPr>
          <p:nvPr/>
        </p:nvPicPr>
        <p:blipFill rotWithShape="1">
          <a:blip r:embed="rId5">
            <a:duotone>
              <a:schemeClr val="accent4">
                <a:shade val="45000"/>
                <a:satMod val="135000"/>
              </a:schemeClr>
              <a:prstClr val="white"/>
            </a:duotone>
          </a:blip>
          <a:srcRect l="60150" t="50592" r="24625" b="30325"/>
          <a:stretch/>
        </p:blipFill>
        <p:spPr>
          <a:xfrm>
            <a:off x="6788094" y="2354577"/>
            <a:ext cx="2803495" cy="1781531"/>
          </a:xfrm>
          <a:prstGeom prst="rect">
            <a:avLst/>
          </a:prstGeom>
        </p:spPr>
      </p:pic>
      <p:sp>
        <p:nvSpPr>
          <p:cNvPr id="10" name="מלבן 9"/>
          <p:cNvSpPr/>
          <p:nvPr/>
        </p:nvSpPr>
        <p:spPr>
          <a:xfrm>
            <a:off x="5608847" y="1415578"/>
            <a:ext cx="5161991" cy="923330"/>
          </a:xfrm>
          <a:prstGeom prst="rect">
            <a:avLst/>
          </a:prstGeom>
          <a:noFill/>
        </p:spPr>
        <p:txBody>
          <a:bodyPr wrap="none" lIns="91440" tIns="45720" rIns="91440" bIns="45720">
            <a:spAutoFit/>
          </a:bodyPr>
          <a:lstStyle/>
          <a:p>
            <a:pPr algn="ctr" rtl="0"/>
            <a:r>
              <a:rPr lang="en-US" sz="5400" b="1" cap="none" spc="0" dirty="0" smtClean="0">
                <a:ln w="12700" cmpd="tri">
                  <a:solidFill>
                    <a:srgbClr val="DEC454"/>
                  </a:solidFill>
                  <a:prstDash val="solid"/>
                </a:ln>
                <a:pattFill prst="horzBrick">
                  <a:fgClr>
                    <a:srgbClr val="DEC454"/>
                  </a:fgClr>
                  <a:bgClr>
                    <a:srgbClr val="C472F2"/>
                  </a:bgClr>
                </a:pattFill>
                <a:effectLst>
                  <a:outerShdw dist="38100" dir="2640000" algn="bl" rotWithShape="0">
                    <a:srgbClr val="7030A0"/>
                  </a:outerShdw>
                </a:effectLst>
              </a:rPr>
              <a:t>My </a:t>
            </a:r>
            <a:r>
              <a:rPr lang="en-US" sz="5400" b="1" dirty="0" smtClean="0">
                <a:ln w="12700" cmpd="tri">
                  <a:solidFill>
                    <a:srgbClr val="DEC454"/>
                  </a:solidFill>
                  <a:prstDash val="solid"/>
                </a:ln>
                <a:pattFill prst="horzBrick">
                  <a:fgClr>
                    <a:srgbClr val="DEC454"/>
                  </a:fgClr>
                  <a:bgClr>
                    <a:srgbClr val="C472F2"/>
                  </a:bgClr>
                </a:pattFill>
                <a:effectLst>
                  <a:outerShdw dist="38100" dir="2640000" algn="bl" rotWithShape="0">
                    <a:srgbClr val="7030A0"/>
                  </a:outerShdw>
                </a:effectLst>
              </a:rPr>
              <a:t>final </a:t>
            </a:r>
            <a:r>
              <a:rPr lang="en-US" sz="5400" b="1" dirty="0">
                <a:ln w="12700" cmpd="tri">
                  <a:solidFill>
                    <a:srgbClr val="DEC454"/>
                  </a:solidFill>
                  <a:prstDash val="solid"/>
                </a:ln>
                <a:pattFill prst="horzBrick">
                  <a:fgClr>
                    <a:srgbClr val="DEC454"/>
                  </a:fgClr>
                  <a:bgClr>
                    <a:srgbClr val="C472F2"/>
                  </a:bgClr>
                </a:pattFill>
                <a:effectLst>
                  <a:outerShdw dist="38100" dir="2640000" algn="bl" rotWithShape="0">
                    <a:srgbClr val="7030A0"/>
                  </a:outerShdw>
                </a:effectLst>
              </a:rPr>
              <a:t>m</a:t>
            </a:r>
            <a:r>
              <a:rPr lang="en-US" sz="5400" b="1" cap="none" spc="0" dirty="0" smtClean="0">
                <a:ln w="12700" cmpd="tri">
                  <a:solidFill>
                    <a:srgbClr val="DEC454"/>
                  </a:solidFill>
                  <a:prstDash val="solid"/>
                </a:ln>
                <a:pattFill prst="horzBrick">
                  <a:fgClr>
                    <a:srgbClr val="DEC454"/>
                  </a:fgClr>
                  <a:bgClr>
                    <a:srgbClr val="C472F2"/>
                  </a:bgClr>
                </a:pattFill>
                <a:effectLst>
                  <a:outerShdw dist="38100" dir="2640000" algn="bl" rotWithShape="0">
                    <a:srgbClr val="7030A0"/>
                  </a:outerShdw>
                </a:effectLst>
              </a:rPr>
              <a:t>achine</a:t>
            </a:r>
            <a:endParaRPr lang="he-IL" sz="5400" b="1" cap="none" spc="0" dirty="0">
              <a:ln w="12700" cmpd="tri">
                <a:solidFill>
                  <a:srgbClr val="DEC454"/>
                </a:solidFill>
                <a:prstDash val="solid"/>
              </a:ln>
              <a:pattFill prst="horzBrick">
                <a:fgClr>
                  <a:srgbClr val="DEC454"/>
                </a:fgClr>
                <a:bgClr>
                  <a:srgbClr val="C472F2"/>
                </a:bgClr>
              </a:pattFill>
              <a:effectLst>
                <a:outerShdw dist="38100" dir="2640000" algn="bl" rotWithShape="0">
                  <a:srgbClr val="7030A0"/>
                </a:outerShdw>
              </a:effectLst>
            </a:endParaRPr>
          </a:p>
        </p:txBody>
      </p:sp>
    </p:spTree>
    <p:extLst>
      <p:ext uri="{BB962C8B-B14F-4D97-AF65-F5344CB8AC3E}">
        <p14:creationId xmlns:p14="http://schemas.microsoft.com/office/powerpoint/2010/main" val="23293872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תמונה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1" y="1016000"/>
            <a:ext cx="11785600" cy="5760720"/>
          </a:xfrm>
          <a:prstGeom prst="rect">
            <a:avLst/>
          </a:prstGeom>
          <a:effectLst>
            <a:outerShdw blurRad="50800" dist="50800" dir="5400000" algn="ctr" rotWithShape="0">
              <a:srgbClr val="000000">
                <a:alpha val="0"/>
              </a:srgbClr>
            </a:outerShdw>
            <a:softEdge rad="190500"/>
          </a:effectLst>
        </p:spPr>
      </p:pic>
      <p:grpSp>
        <p:nvGrpSpPr>
          <p:cNvPr id="2" name="קבוצה 1"/>
          <p:cNvGrpSpPr/>
          <p:nvPr/>
        </p:nvGrpSpPr>
        <p:grpSpPr>
          <a:xfrm>
            <a:off x="812801" y="35010"/>
            <a:ext cx="10363200" cy="924560"/>
            <a:chOff x="1239520" y="284480"/>
            <a:chExt cx="10363200" cy="924560"/>
          </a:xfrm>
        </p:grpSpPr>
        <p:pic>
          <p:nvPicPr>
            <p:cNvPr id="4" name="תמונה 3"/>
            <p:cNvPicPr>
              <a:picLocks noChangeAspect="1"/>
            </p:cNvPicPr>
            <p:nvPr/>
          </p:nvPicPr>
          <p:blipFill rotWithShape="1">
            <a:blip r:embed="rId3">
              <a:extLst>
                <a:ext uri="{28A0092B-C50C-407E-A947-70E740481C1C}">
                  <a14:useLocalDpi xmlns:a14="http://schemas.microsoft.com/office/drawing/2010/main" val="0"/>
                </a:ext>
              </a:extLst>
            </a:blip>
            <a:srcRect l="7308" t="2148" r="3166" b="84370"/>
            <a:stretch/>
          </p:blipFill>
          <p:spPr>
            <a:xfrm>
              <a:off x="2092960" y="284480"/>
              <a:ext cx="9509760" cy="924560"/>
            </a:xfrm>
            <a:prstGeom prst="rect">
              <a:avLst/>
            </a:prstGeom>
          </p:spPr>
        </p:pic>
        <p:sp>
          <p:nvSpPr>
            <p:cNvPr id="3" name="מלבן 2"/>
            <p:cNvSpPr/>
            <p:nvPr/>
          </p:nvSpPr>
          <p:spPr>
            <a:xfrm>
              <a:off x="1239520" y="41656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5" name="TextBox 4"/>
          <p:cNvSpPr txBox="1"/>
          <p:nvPr/>
        </p:nvSpPr>
        <p:spPr>
          <a:xfrm>
            <a:off x="778764" y="3386003"/>
            <a:ext cx="3834384" cy="830997"/>
          </a:xfrm>
          <a:prstGeom prst="rect">
            <a:avLst/>
          </a:prstGeom>
          <a:noFill/>
        </p:spPr>
        <p:txBody>
          <a:bodyPr wrap="square" rtlCol="1">
            <a:spAutoFit/>
          </a:bodyPr>
          <a:lstStyle/>
          <a:p>
            <a:pPr algn="l" rtl="0"/>
            <a:r>
              <a:rPr lang="en-US" sz="2400" dirty="0" smtClean="0">
                <a:latin typeface="Maiandra GD" panose="020E0502030308020204" pitchFamily="34" charset="0"/>
              </a:rPr>
              <a:t>With a little more time I would…</a:t>
            </a:r>
            <a:endParaRPr lang="he-IL" sz="2400" dirty="0">
              <a:latin typeface="Maiandra GD" panose="020E0502030308020204" pitchFamily="34" charset="0"/>
            </a:endParaRPr>
          </a:p>
        </p:txBody>
      </p:sp>
      <p:sp>
        <p:nvSpPr>
          <p:cNvPr id="6" name="TextBox 5"/>
          <p:cNvSpPr txBox="1"/>
          <p:nvPr/>
        </p:nvSpPr>
        <p:spPr>
          <a:xfrm>
            <a:off x="5290311" y="2561129"/>
            <a:ext cx="6211824" cy="1569660"/>
          </a:xfrm>
          <a:prstGeom prst="rect">
            <a:avLst/>
          </a:prstGeom>
          <a:noFill/>
        </p:spPr>
        <p:txBody>
          <a:bodyPr wrap="square" rtlCol="1">
            <a:spAutoFit/>
          </a:bodyPr>
          <a:lstStyle/>
          <a:p>
            <a:pPr marL="285750" indent="-285750" algn="l" rtl="0">
              <a:buFont typeface="Arial" panose="020B0604020202020204" pitchFamily="34" charset="0"/>
              <a:buChar char="•"/>
            </a:pPr>
            <a:r>
              <a:rPr lang="en-US" sz="1600" dirty="0" smtClean="0"/>
              <a:t>“Lapis Lazuli” and “Unakite” are found in almost every location in</a:t>
            </a:r>
            <a:br>
              <a:rPr lang="en-US" sz="1600" dirty="0" smtClean="0"/>
            </a:br>
            <a:r>
              <a:rPr lang="en-US" sz="1600" dirty="0" smtClean="0"/>
              <a:t> the data, with other gems.</a:t>
            </a:r>
          </a:p>
          <a:p>
            <a:pPr marL="285750" indent="-285750" algn="l" rtl="0">
              <a:buFont typeface="Arial" panose="020B0604020202020204" pitchFamily="34" charset="0"/>
              <a:buChar char="•"/>
            </a:pPr>
            <a:r>
              <a:rPr lang="en-US" sz="1600" dirty="0" smtClean="0"/>
              <a:t>Based on my features, the location coordinates are the most significant attribute.</a:t>
            </a:r>
            <a:endParaRPr lang="en-US" sz="1600" dirty="0"/>
          </a:p>
          <a:p>
            <a:pPr marL="285750" indent="-285750" algn="l" rtl="0">
              <a:buFont typeface="Arial" panose="020B0604020202020204" pitchFamily="34" charset="0"/>
              <a:buChar char="•"/>
            </a:pPr>
            <a:r>
              <a:rPr lang="en-US" sz="1600" u="sng" dirty="0"/>
              <a:t>Y</a:t>
            </a:r>
            <a:r>
              <a:rPr lang="en-US" sz="1600" u="sng" dirty="0" smtClean="0"/>
              <a:t>ou can predict a </a:t>
            </a:r>
            <a:r>
              <a:rPr lang="en-US" sz="1600" dirty="0" smtClean="0"/>
              <a:t>stone group by a given location.</a:t>
            </a:r>
          </a:p>
          <a:p>
            <a:pPr marL="285750" indent="-285750" algn="l" rtl="0">
              <a:buFont typeface="Arial" panose="020B0604020202020204" pitchFamily="34" charset="0"/>
              <a:buChar char="•"/>
            </a:pPr>
            <a:endParaRPr lang="he-IL" sz="1600" dirty="0">
              <a:ln>
                <a:solidFill>
                  <a:schemeClr val="tx1"/>
                </a:solidFill>
              </a:ln>
              <a:solidFill>
                <a:srgbClr val="AC49CF"/>
              </a:solidFill>
            </a:endParaRPr>
          </a:p>
        </p:txBody>
      </p:sp>
      <p:sp>
        <p:nvSpPr>
          <p:cNvPr id="7" name="TextBox 6"/>
          <p:cNvSpPr txBox="1"/>
          <p:nvPr/>
        </p:nvSpPr>
        <p:spPr>
          <a:xfrm>
            <a:off x="6208775" y="2075702"/>
            <a:ext cx="2286000" cy="584775"/>
          </a:xfrm>
          <a:prstGeom prst="rect">
            <a:avLst/>
          </a:prstGeom>
          <a:noFill/>
        </p:spPr>
        <p:txBody>
          <a:bodyPr wrap="square" rtlCol="1">
            <a:spAutoFit/>
          </a:bodyPr>
          <a:lstStyle/>
          <a:p>
            <a:pPr algn="l" rtl="0"/>
            <a:r>
              <a:rPr lang="en-US" sz="3200" b="1" dirty="0">
                <a:latin typeface="Maiandra GD" panose="020E0502030308020204" pitchFamily="34" charset="0"/>
              </a:rPr>
              <a:t>Conclusions</a:t>
            </a:r>
            <a:endParaRPr lang="he-IL" sz="3200" b="1" spc="-150" dirty="0">
              <a:ln>
                <a:solidFill>
                  <a:srgbClr val="B144EE"/>
                </a:solidFill>
              </a:ln>
              <a:effectLst>
                <a:outerShdw blurRad="50800" dist="50800" dir="5400000" sx="98000" sy="98000" algn="ctr" rotWithShape="0">
                  <a:srgbClr val="000000">
                    <a:alpha val="12000"/>
                  </a:srgbClr>
                </a:outerShdw>
              </a:effectLst>
              <a:latin typeface="Maiandra GD" panose="020E0502030308020204" pitchFamily="34" charset="0"/>
            </a:endParaRPr>
          </a:p>
        </p:txBody>
      </p:sp>
      <p:sp>
        <p:nvSpPr>
          <p:cNvPr id="9" name="TextBox 8"/>
          <p:cNvSpPr txBox="1"/>
          <p:nvPr/>
        </p:nvSpPr>
        <p:spPr>
          <a:xfrm>
            <a:off x="407415" y="4111865"/>
            <a:ext cx="7772400" cy="1323439"/>
          </a:xfrm>
          <a:prstGeom prst="rect">
            <a:avLst/>
          </a:prstGeom>
          <a:noFill/>
        </p:spPr>
        <p:txBody>
          <a:bodyPr wrap="square" rtlCol="1">
            <a:spAutoFit/>
          </a:bodyPr>
          <a:lstStyle/>
          <a:p>
            <a:pPr marL="285750" indent="-285750" algn="l" rtl="0">
              <a:buFont typeface="Arial" panose="020B0604020202020204" pitchFamily="34" charset="0"/>
              <a:buChar char="•"/>
            </a:pPr>
            <a:r>
              <a:rPr lang="en-US" sz="1600" dirty="0" smtClean="0"/>
              <a:t>Split the main dataframe by one stone for each location row.</a:t>
            </a:r>
          </a:p>
          <a:p>
            <a:pPr marL="285750" indent="-285750" algn="l" rtl="0">
              <a:buFont typeface="Arial" panose="020B0604020202020204" pitchFamily="34" charset="0"/>
              <a:buChar char="•"/>
            </a:pPr>
            <a:r>
              <a:rPr lang="en-US" sz="1600" dirty="0" smtClean="0"/>
              <a:t>Develop the rare-stone dataframe, and build an algorithm that can predict the exact locations, by a given rare-stone name.</a:t>
            </a:r>
          </a:p>
          <a:p>
            <a:pPr marL="285750" indent="-285750" algn="l" rtl="0">
              <a:buFont typeface="Arial" panose="020B0604020202020204" pitchFamily="34" charset="0"/>
              <a:buChar char="•"/>
            </a:pPr>
            <a:r>
              <a:rPr lang="en-US" sz="1600" dirty="0" smtClean="0"/>
              <a:t>Make a geology and geographical research, and add some relative features. </a:t>
            </a:r>
          </a:p>
          <a:p>
            <a:pPr marL="285750" indent="-285750" algn="l" rtl="0">
              <a:buFont typeface="Arial" panose="020B0604020202020204" pitchFamily="34" charset="0"/>
              <a:buChar char="•"/>
            </a:pPr>
            <a:endParaRPr lang="he-IL" sz="1600" b="1" dirty="0"/>
          </a:p>
        </p:txBody>
      </p:sp>
    </p:spTree>
    <p:extLst>
      <p:ext uri="{BB962C8B-B14F-4D97-AF65-F5344CB8AC3E}">
        <p14:creationId xmlns:p14="http://schemas.microsoft.com/office/powerpoint/2010/main" val="34750222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758439" y="-2575558"/>
            <a:ext cx="6858001" cy="12009120"/>
          </a:xfrm>
          <a:prstGeom prst="rect">
            <a:avLst/>
          </a:prstGeom>
        </p:spPr>
      </p:pic>
      <p:sp>
        <p:nvSpPr>
          <p:cNvPr id="5" name="מלבן 4"/>
          <p:cNvSpPr/>
          <p:nvPr/>
        </p:nvSpPr>
        <p:spPr>
          <a:xfrm>
            <a:off x="2540001" y="2032000"/>
            <a:ext cx="6898640" cy="2123658"/>
          </a:xfrm>
          <a:prstGeom prst="rect">
            <a:avLst/>
          </a:prstGeom>
          <a:noFill/>
          <a:effectLst>
            <a:outerShdw blurRad="50800" dist="50800" dir="5400000" algn="ctr" rotWithShape="0">
              <a:srgbClr val="A034C6"/>
            </a:outerShdw>
          </a:effectLst>
        </p:spPr>
        <p:txBody>
          <a:bodyPr wrap="square" lIns="91440" tIns="45720" rIns="91440" bIns="45720">
            <a:spAutoFit/>
          </a:bodyPr>
          <a:lstStyle/>
          <a:p>
            <a:pPr algn="ctr"/>
            <a:r>
              <a:rPr lang="en-US" sz="6600" b="1" spc="-150" dirty="0" smtClean="0">
                <a:ln w="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solidFill>
                  <a:srgbClr val="D688E8"/>
                </a:solidFill>
                <a:effectLst>
                  <a:outerShdw blurRad="38100" dist="38100" dir="2700000" algn="tl">
                    <a:srgbClr val="000000">
                      <a:alpha val="43137"/>
                    </a:srgbClr>
                  </a:outerShdw>
                </a:effectLst>
              </a:rPr>
              <a:t>THANKS FOR WATCHING</a:t>
            </a:r>
            <a:endParaRPr lang="he-IL" sz="6600" b="1" cap="none" spc="-150" dirty="0">
              <a:ln w="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solidFill>
                <a:srgbClr val="D688E8"/>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085731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792" y="0"/>
            <a:ext cx="11073384" cy="7068312"/>
          </a:xfrm>
          <a:prstGeom prst="rect">
            <a:avLst/>
          </a:prstGeom>
        </p:spPr>
      </p:pic>
      <p:sp>
        <p:nvSpPr>
          <p:cNvPr id="3" name="מלבן 2"/>
          <p:cNvSpPr/>
          <p:nvPr/>
        </p:nvSpPr>
        <p:spPr>
          <a:xfrm>
            <a:off x="975360" y="14224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מלבן 1"/>
          <p:cNvSpPr/>
          <p:nvPr/>
        </p:nvSpPr>
        <p:spPr>
          <a:xfrm>
            <a:off x="1072896" y="2146709"/>
            <a:ext cx="3508248" cy="1323439"/>
          </a:xfrm>
          <a:prstGeom prst="rect">
            <a:avLst/>
          </a:prstGeom>
        </p:spPr>
        <p:txBody>
          <a:bodyPr wrap="square">
            <a:spAutoFit/>
          </a:bodyPr>
          <a:lstStyle/>
          <a:p>
            <a:pPr lvl="1" algn="l" rtl="0"/>
            <a:r>
              <a:rPr lang="he-IL" sz="2000" dirty="0" err="1" smtClean="0">
                <a:latin typeface="Gabriola" panose="04040605051002020D02" pitchFamily="82" charset="0"/>
              </a:rPr>
              <a:t>Gemstones</a:t>
            </a:r>
            <a:r>
              <a:rPr lang="he-IL" sz="2000" dirty="0">
                <a:latin typeface="Gabriola" panose="04040605051002020D02" pitchFamily="82" charset="0"/>
              </a:rPr>
              <a:t> </a:t>
            </a:r>
            <a:r>
              <a:rPr lang="he-IL" sz="2000" dirty="0" err="1" smtClean="0">
                <a:latin typeface="Gabriola" panose="04040605051002020D02" pitchFamily="82" charset="0"/>
              </a:rPr>
              <a:t>have</a:t>
            </a:r>
            <a:r>
              <a:rPr lang="he-IL" sz="2000" dirty="0" smtClean="0">
                <a:latin typeface="Gabriola" panose="04040605051002020D02" pitchFamily="82" charset="0"/>
              </a:rPr>
              <a:t> </a:t>
            </a:r>
            <a:r>
              <a:rPr lang="he-IL" sz="2000" dirty="0" err="1">
                <a:latin typeface="Gabriola" panose="04040605051002020D02" pitchFamily="82" charset="0"/>
              </a:rPr>
              <a:t>been</a:t>
            </a:r>
            <a:r>
              <a:rPr lang="he-IL" sz="2000" dirty="0">
                <a:latin typeface="Gabriola" panose="04040605051002020D02" pitchFamily="82" charset="0"/>
              </a:rPr>
              <a:t> </a:t>
            </a:r>
            <a:r>
              <a:rPr lang="he-IL" sz="2000" dirty="0" err="1">
                <a:latin typeface="Gabriola" panose="04040605051002020D02" pitchFamily="82" charset="0"/>
              </a:rPr>
              <a:t>chosen</a:t>
            </a:r>
            <a:r>
              <a:rPr lang="he-IL" sz="2000" dirty="0">
                <a:latin typeface="Gabriola" panose="04040605051002020D02" pitchFamily="82" charset="0"/>
              </a:rPr>
              <a:t> </a:t>
            </a:r>
            <a:r>
              <a:rPr lang="he-IL" sz="2000" dirty="0" err="1">
                <a:latin typeface="Gabriola" panose="04040605051002020D02" pitchFamily="82" charset="0"/>
              </a:rPr>
              <a:t>for</a:t>
            </a:r>
            <a:r>
              <a:rPr lang="he-IL" sz="2000" dirty="0">
                <a:latin typeface="Gabriola" panose="04040605051002020D02" pitchFamily="82" charset="0"/>
              </a:rPr>
              <a:t> </a:t>
            </a:r>
            <a:r>
              <a:rPr lang="he-IL" sz="2000" dirty="0" err="1">
                <a:latin typeface="Gabriola" panose="04040605051002020D02" pitchFamily="82" charset="0"/>
              </a:rPr>
              <a:t>their</a:t>
            </a:r>
            <a:r>
              <a:rPr lang="he-IL" sz="2000" dirty="0">
                <a:latin typeface="Gabriola" panose="04040605051002020D02" pitchFamily="82" charset="0"/>
              </a:rPr>
              <a:t> </a:t>
            </a:r>
            <a:r>
              <a:rPr lang="he-IL" sz="2000" dirty="0" err="1">
                <a:latin typeface="Gabriola" panose="04040605051002020D02" pitchFamily="82" charset="0"/>
              </a:rPr>
              <a:t>beauty</a:t>
            </a:r>
            <a:r>
              <a:rPr lang="he-IL" sz="2000" dirty="0">
                <a:latin typeface="Gabriola" panose="04040605051002020D02" pitchFamily="82" charset="0"/>
              </a:rPr>
              <a:t> </a:t>
            </a:r>
            <a:r>
              <a:rPr lang="he-IL" sz="2000" dirty="0" err="1">
                <a:latin typeface="Gabriola" panose="04040605051002020D02" pitchFamily="82" charset="0"/>
              </a:rPr>
              <a:t>and</a:t>
            </a:r>
            <a:r>
              <a:rPr lang="he-IL" sz="2000" dirty="0">
                <a:latin typeface="Gabriola" panose="04040605051002020D02" pitchFamily="82" charset="0"/>
              </a:rPr>
              <a:t> </a:t>
            </a:r>
            <a:r>
              <a:rPr lang="he-IL" sz="2000" dirty="0" err="1" smtClean="0">
                <a:latin typeface="Gabriola" panose="04040605051002020D02" pitchFamily="82" charset="0"/>
              </a:rPr>
              <a:t>durability</a:t>
            </a:r>
            <a:r>
              <a:rPr lang="he-IL" sz="2000" dirty="0" smtClean="0">
                <a:latin typeface="Gabriola" panose="04040605051002020D02" pitchFamily="82" charset="0"/>
              </a:rPr>
              <a:t>, </a:t>
            </a:r>
            <a:r>
              <a:rPr lang="he-IL" sz="2000" dirty="0" err="1" smtClean="0">
                <a:latin typeface="Gabriola" panose="04040605051002020D02" pitchFamily="82" charset="0"/>
              </a:rPr>
              <a:t>then</a:t>
            </a:r>
            <a:r>
              <a:rPr lang="he-IL" sz="2000" dirty="0" smtClean="0">
                <a:latin typeface="Gabriola" panose="04040605051002020D02" pitchFamily="82" charset="0"/>
              </a:rPr>
              <a:t> </a:t>
            </a:r>
            <a:r>
              <a:rPr lang="he-IL" sz="2000" dirty="0" err="1">
                <a:latin typeface="Gabriola" panose="04040605051002020D02" pitchFamily="82" charset="0"/>
              </a:rPr>
              <a:t>cut</a:t>
            </a:r>
            <a:r>
              <a:rPr lang="he-IL" sz="2000" dirty="0">
                <a:latin typeface="Gabriola" panose="04040605051002020D02" pitchFamily="82" charset="0"/>
              </a:rPr>
              <a:t> </a:t>
            </a:r>
            <a:r>
              <a:rPr lang="he-IL" sz="2000" dirty="0" err="1">
                <a:latin typeface="Gabriola" panose="04040605051002020D02" pitchFamily="82" charset="0"/>
              </a:rPr>
              <a:t>and</a:t>
            </a:r>
            <a:r>
              <a:rPr lang="he-IL" sz="2000" dirty="0">
                <a:latin typeface="Gabriola" panose="04040605051002020D02" pitchFamily="82" charset="0"/>
              </a:rPr>
              <a:t> </a:t>
            </a:r>
            <a:r>
              <a:rPr lang="he-IL" sz="2000" dirty="0" err="1" smtClean="0">
                <a:latin typeface="Gabriola" panose="04040605051002020D02" pitchFamily="82" charset="0"/>
              </a:rPr>
              <a:t>polished</a:t>
            </a:r>
            <a:r>
              <a:rPr lang="he-IL" sz="2000" dirty="0" smtClean="0">
                <a:latin typeface="Gabriola" panose="04040605051002020D02" pitchFamily="82" charset="0"/>
              </a:rPr>
              <a:t> </a:t>
            </a:r>
            <a:r>
              <a:rPr lang="en-US" sz="2000" dirty="0" smtClean="0">
                <a:latin typeface="Gabriola" panose="04040605051002020D02" pitchFamily="82" charset="0"/>
              </a:rPr>
              <a:t>mainly</a:t>
            </a:r>
            <a:r>
              <a:rPr lang="he-IL" sz="2000" dirty="0" smtClean="0">
                <a:latin typeface="Gabriola" panose="04040605051002020D02" pitchFamily="82" charset="0"/>
              </a:rPr>
              <a:t> </a:t>
            </a:r>
            <a:r>
              <a:rPr lang="he-IL" sz="2000" dirty="0" err="1">
                <a:latin typeface="Gabriola" panose="04040605051002020D02" pitchFamily="82" charset="0"/>
              </a:rPr>
              <a:t>for</a:t>
            </a:r>
            <a:r>
              <a:rPr lang="he-IL" sz="2000" dirty="0">
                <a:latin typeface="Gabriola" panose="04040605051002020D02" pitchFamily="82" charset="0"/>
              </a:rPr>
              <a:t> </a:t>
            </a:r>
            <a:r>
              <a:rPr lang="he-IL" sz="2000" dirty="0" err="1">
                <a:latin typeface="Gabriola" panose="04040605051002020D02" pitchFamily="82" charset="0"/>
              </a:rPr>
              <a:t>use</a:t>
            </a:r>
            <a:r>
              <a:rPr lang="he-IL" sz="2000" dirty="0">
                <a:latin typeface="Gabriola" panose="04040605051002020D02" pitchFamily="82" charset="0"/>
              </a:rPr>
              <a:t> </a:t>
            </a:r>
            <a:r>
              <a:rPr lang="he-IL" sz="2000" dirty="0" err="1" smtClean="0">
                <a:latin typeface="Gabriola" panose="04040605051002020D02" pitchFamily="82" charset="0"/>
              </a:rPr>
              <a:t>as</a:t>
            </a:r>
            <a:r>
              <a:rPr lang="he-IL" sz="2000" dirty="0" smtClean="0">
                <a:latin typeface="Gabriola" panose="04040605051002020D02" pitchFamily="82" charset="0"/>
              </a:rPr>
              <a:t> </a:t>
            </a:r>
            <a:r>
              <a:rPr lang="he-IL" sz="2000" dirty="0" err="1">
                <a:latin typeface="Gabriola" panose="04040605051002020D02" pitchFamily="82" charset="0"/>
              </a:rPr>
              <a:t>human</a:t>
            </a:r>
            <a:r>
              <a:rPr lang="he-IL" sz="2000" dirty="0">
                <a:latin typeface="Gabriola" panose="04040605051002020D02" pitchFamily="82" charset="0"/>
              </a:rPr>
              <a:t> </a:t>
            </a:r>
            <a:r>
              <a:rPr lang="he-IL" sz="2000" dirty="0" err="1">
                <a:latin typeface="Gabriola" panose="04040605051002020D02" pitchFamily="82" charset="0"/>
              </a:rPr>
              <a:t>adornment</a:t>
            </a:r>
            <a:r>
              <a:rPr lang="he-IL" sz="2000" dirty="0">
                <a:latin typeface="Gabriola" panose="04040605051002020D02" pitchFamily="82" charset="0"/>
              </a:rPr>
              <a:t>.</a:t>
            </a:r>
          </a:p>
        </p:txBody>
      </p:sp>
      <p:sp>
        <p:nvSpPr>
          <p:cNvPr id="5" name="TextBox 4"/>
          <p:cNvSpPr txBox="1"/>
          <p:nvPr/>
        </p:nvSpPr>
        <p:spPr>
          <a:xfrm>
            <a:off x="1600200" y="4318824"/>
            <a:ext cx="1750568" cy="784830"/>
          </a:xfrm>
          <a:prstGeom prst="rect">
            <a:avLst/>
          </a:prstGeom>
          <a:noFill/>
        </p:spPr>
        <p:txBody>
          <a:bodyPr wrap="square" rtlCol="1">
            <a:spAutoFit/>
          </a:bodyPr>
          <a:lstStyle/>
          <a:p>
            <a:pPr algn="l" rtl="0"/>
            <a:r>
              <a:rPr lang="en-US" sz="1500" dirty="0" smtClean="0">
                <a:latin typeface="Maiandra GD" panose="020E0502030308020204" pitchFamily="34" charset="0"/>
              </a:rPr>
              <a:t>Jewelry and ornamental purposes</a:t>
            </a:r>
            <a:endParaRPr lang="he-IL" sz="1500" dirty="0">
              <a:latin typeface="Maiandra GD" panose="020E0502030308020204" pitchFamily="34" charset="0"/>
            </a:endParaRPr>
          </a:p>
        </p:txBody>
      </p:sp>
      <p:sp>
        <p:nvSpPr>
          <p:cNvPr id="6" name="TextBox 5"/>
          <p:cNvSpPr txBox="1"/>
          <p:nvPr/>
        </p:nvSpPr>
        <p:spPr>
          <a:xfrm>
            <a:off x="3357880" y="4318824"/>
            <a:ext cx="1750568" cy="784830"/>
          </a:xfrm>
          <a:prstGeom prst="rect">
            <a:avLst/>
          </a:prstGeom>
          <a:noFill/>
        </p:spPr>
        <p:txBody>
          <a:bodyPr wrap="square" rtlCol="1">
            <a:spAutoFit/>
          </a:bodyPr>
          <a:lstStyle/>
          <a:p>
            <a:pPr algn="l"/>
            <a:r>
              <a:rPr lang="en-US" sz="1500" dirty="0" smtClean="0">
                <a:latin typeface="Maiandra GD" panose="020E0502030308020204" pitchFamily="34" charset="0"/>
              </a:rPr>
              <a:t>Health, religion and spiritual benefits</a:t>
            </a:r>
            <a:endParaRPr lang="he-IL" sz="1500" dirty="0">
              <a:latin typeface="Maiandra GD" panose="020E0502030308020204" pitchFamily="34" charset="0"/>
            </a:endParaRPr>
          </a:p>
        </p:txBody>
      </p:sp>
      <p:sp>
        <p:nvSpPr>
          <p:cNvPr id="7" name="TextBox 6"/>
          <p:cNvSpPr txBox="1"/>
          <p:nvPr/>
        </p:nvSpPr>
        <p:spPr>
          <a:xfrm>
            <a:off x="1600200" y="5539912"/>
            <a:ext cx="1517904" cy="784830"/>
          </a:xfrm>
          <a:prstGeom prst="rect">
            <a:avLst/>
          </a:prstGeom>
          <a:noFill/>
        </p:spPr>
        <p:txBody>
          <a:bodyPr wrap="square" rtlCol="1">
            <a:spAutoFit/>
          </a:bodyPr>
          <a:lstStyle/>
          <a:p>
            <a:pPr algn="l"/>
            <a:r>
              <a:rPr lang="en-US" sz="1500" dirty="0" smtClean="0">
                <a:latin typeface="Maiandra GD" panose="020E0502030308020204" pitchFamily="34" charset="0"/>
              </a:rPr>
              <a:t>Status symbol</a:t>
            </a:r>
            <a:br>
              <a:rPr lang="en-US" sz="1500" dirty="0" smtClean="0">
                <a:latin typeface="Maiandra GD" panose="020E0502030308020204" pitchFamily="34" charset="0"/>
              </a:rPr>
            </a:br>
            <a:r>
              <a:rPr lang="en-US" sz="1500" dirty="0" smtClean="0">
                <a:latin typeface="Maiandra GD" panose="020E0502030308020204" pitchFamily="34" charset="0"/>
              </a:rPr>
              <a:t>and economical value</a:t>
            </a:r>
            <a:endParaRPr lang="he-IL" sz="1500" dirty="0">
              <a:latin typeface="Maiandra GD" panose="020E0502030308020204" pitchFamily="34" charset="0"/>
            </a:endParaRPr>
          </a:p>
        </p:txBody>
      </p:sp>
      <p:sp>
        <p:nvSpPr>
          <p:cNvPr id="9" name="TextBox 8"/>
          <p:cNvSpPr txBox="1"/>
          <p:nvPr/>
        </p:nvSpPr>
        <p:spPr>
          <a:xfrm>
            <a:off x="3350768" y="5539912"/>
            <a:ext cx="1757680" cy="553998"/>
          </a:xfrm>
          <a:prstGeom prst="rect">
            <a:avLst/>
          </a:prstGeom>
          <a:noFill/>
        </p:spPr>
        <p:txBody>
          <a:bodyPr wrap="square" rtlCol="1">
            <a:spAutoFit/>
          </a:bodyPr>
          <a:lstStyle/>
          <a:p>
            <a:pPr algn="l"/>
            <a:r>
              <a:rPr lang="en-US" sz="1500" dirty="0" smtClean="0">
                <a:latin typeface="Maiandra GD" panose="020E0502030308020204" pitchFamily="34" charset="0"/>
              </a:rPr>
              <a:t>Scientific and industrial uses</a:t>
            </a:r>
            <a:endParaRPr lang="he-IL" sz="1500" dirty="0">
              <a:latin typeface="Maiandra GD" panose="020E0502030308020204" pitchFamily="34" charset="0"/>
            </a:endParaRPr>
          </a:p>
        </p:txBody>
      </p:sp>
    </p:spTree>
    <p:extLst>
      <p:ext uri="{BB962C8B-B14F-4D97-AF65-F5344CB8AC3E}">
        <p14:creationId xmlns:p14="http://schemas.microsoft.com/office/powerpoint/2010/main" val="40429257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קבוצה 21"/>
          <p:cNvGrpSpPr/>
          <p:nvPr/>
        </p:nvGrpSpPr>
        <p:grpSpPr>
          <a:xfrm>
            <a:off x="649224" y="73152"/>
            <a:ext cx="11015472" cy="6858000"/>
            <a:chOff x="649224" y="73152"/>
            <a:chExt cx="11015472" cy="6858000"/>
          </a:xfrm>
        </p:grpSpPr>
        <p:pic>
          <p:nvPicPr>
            <p:cNvPr id="2" name="תמונה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224" y="73152"/>
              <a:ext cx="11015472" cy="6858000"/>
            </a:xfrm>
            <a:prstGeom prst="rect">
              <a:avLst/>
            </a:prstGeom>
          </p:spPr>
        </p:pic>
        <p:sp>
          <p:nvSpPr>
            <p:cNvPr id="21" name="מלבן 20"/>
            <p:cNvSpPr/>
            <p:nvPr/>
          </p:nvSpPr>
          <p:spPr>
            <a:xfrm>
              <a:off x="843280" y="31496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3" name="TextBox 2"/>
          <p:cNvSpPr txBox="1"/>
          <p:nvPr/>
        </p:nvSpPr>
        <p:spPr>
          <a:xfrm>
            <a:off x="2083816" y="4489704"/>
            <a:ext cx="1234440" cy="1169551"/>
          </a:xfrm>
          <a:prstGeom prst="rect">
            <a:avLst/>
          </a:prstGeom>
          <a:noFill/>
        </p:spPr>
        <p:txBody>
          <a:bodyPr wrap="square" rtlCol="1">
            <a:spAutoFit/>
          </a:bodyPr>
          <a:lstStyle/>
          <a:p>
            <a:pPr algn="l"/>
            <a:r>
              <a:rPr lang="en-US" sz="1400" dirty="0" smtClean="0">
                <a:latin typeface="Maiandra GD" panose="020E0502030308020204" pitchFamily="34" charset="0"/>
              </a:rPr>
              <a:t>Web crawling for </a:t>
            </a:r>
            <a:r>
              <a:rPr lang="en-US" sz="1400" dirty="0" smtClean="0"/>
              <a:t>collecting </a:t>
            </a:r>
            <a:r>
              <a:rPr lang="en-US" sz="1400" dirty="0"/>
              <a:t>and </a:t>
            </a:r>
            <a:r>
              <a:rPr lang="en-US" sz="1400" dirty="0" smtClean="0"/>
              <a:t>obtaining </a:t>
            </a:r>
            <a:r>
              <a:rPr lang="en-US" sz="1400" dirty="0"/>
              <a:t>the data</a:t>
            </a:r>
            <a:endParaRPr lang="he-IL" sz="1400" dirty="0">
              <a:latin typeface="Maiandra GD" panose="020E0502030308020204" pitchFamily="34" charset="0"/>
            </a:endParaRPr>
          </a:p>
        </p:txBody>
      </p:sp>
      <p:cxnSp>
        <p:nvCxnSpPr>
          <p:cNvPr id="6" name="מחבר ישר 5"/>
          <p:cNvCxnSpPr/>
          <p:nvPr/>
        </p:nvCxnSpPr>
        <p:spPr>
          <a:xfrm flipV="1">
            <a:off x="1920240" y="4328160"/>
            <a:ext cx="8026400" cy="1016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אליפסה 10"/>
          <p:cNvSpPr/>
          <p:nvPr/>
        </p:nvSpPr>
        <p:spPr>
          <a:xfrm>
            <a:off x="3423920" y="4257548"/>
            <a:ext cx="213360" cy="161544"/>
          </a:xfrm>
          <a:prstGeom prst="ellipse">
            <a:avLst/>
          </a:prstGeom>
          <a:solidFill>
            <a:srgbClr val="D688E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2</a:t>
            </a:r>
            <a:endParaRPr lang="he-IL" dirty="0"/>
          </a:p>
        </p:txBody>
      </p:sp>
      <p:sp>
        <p:nvSpPr>
          <p:cNvPr id="12" name="אליפסה 11"/>
          <p:cNvSpPr/>
          <p:nvPr/>
        </p:nvSpPr>
        <p:spPr>
          <a:xfrm>
            <a:off x="1870456" y="4257548"/>
            <a:ext cx="213360" cy="161544"/>
          </a:xfrm>
          <a:prstGeom prst="ellipse">
            <a:avLst/>
          </a:prstGeom>
          <a:solidFill>
            <a:srgbClr val="D688E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1</a:t>
            </a:r>
            <a:endParaRPr lang="he-IL" dirty="0"/>
          </a:p>
        </p:txBody>
      </p:sp>
      <p:sp>
        <p:nvSpPr>
          <p:cNvPr id="13" name="אליפסה 12"/>
          <p:cNvSpPr/>
          <p:nvPr/>
        </p:nvSpPr>
        <p:spPr>
          <a:xfrm>
            <a:off x="5297424" y="4257548"/>
            <a:ext cx="213360" cy="161544"/>
          </a:xfrm>
          <a:prstGeom prst="ellipse">
            <a:avLst/>
          </a:prstGeom>
          <a:solidFill>
            <a:srgbClr val="D688E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3</a:t>
            </a:r>
            <a:endParaRPr lang="he-IL" dirty="0"/>
          </a:p>
        </p:txBody>
      </p:sp>
      <p:sp>
        <p:nvSpPr>
          <p:cNvPr id="14" name="אליפסה 13"/>
          <p:cNvSpPr/>
          <p:nvPr/>
        </p:nvSpPr>
        <p:spPr>
          <a:xfrm>
            <a:off x="7064248" y="4257548"/>
            <a:ext cx="213360" cy="161544"/>
          </a:xfrm>
          <a:prstGeom prst="ellipse">
            <a:avLst/>
          </a:prstGeom>
          <a:solidFill>
            <a:srgbClr val="D688E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4</a:t>
            </a:r>
            <a:endParaRPr lang="he-IL" dirty="0"/>
          </a:p>
        </p:txBody>
      </p:sp>
      <p:sp>
        <p:nvSpPr>
          <p:cNvPr id="15" name="אליפסה 14"/>
          <p:cNvSpPr/>
          <p:nvPr/>
        </p:nvSpPr>
        <p:spPr>
          <a:xfrm>
            <a:off x="8768080" y="4257548"/>
            <a:ext cx="213360" cy="161544"/>
          </a:xfrm>
          <a:prstGeom prst="ellipse">
            <a:avLst/>
          </a:prstGeom>
          <a:solidFill>
            <a:srgbClr val="D688E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5</a:t>
            </a:r>
            <a:endParaRPr lang="he-IL" dirty="0"/>
          </a:p>
        </p:txBody>
      </p:sp>
      <p:sp>
        <p:nvSpPr>
          <p:cNvPr id="16" name="TextBox 15"/>
          <p:cNvSpPr txBox="1"/>
          <p:nvPr/>
        </p:nvSpPr>
        <p:spPr>
          <a:xfrm>
            <a:off x="3637280" y="4419092"/>
            <a:ext cx="1234440" cy="954107"/>
          </a:xfrm>
          <a:prstGeom prst="rect">
            <a:avLst/>
          </a:prstGeom>
          <a:noFill/>
        </p:spPr>
        <p:txBody>
          <a:bodyPr wrap="square" rtlCol="1">
            <a:spAutoFit/>
          </a:bodyPr>
          <a:lstStyle/>
          <a:p>
            <a:pPr algn="l"/>
            <a:r>
              <a:rPr lang="en-US" sz="1400" dirty="0" smtClean="0">
                <a:latin typeface="Maiandra GD" panose="020E0502030308020204" pitchFamily="34" charset="0"/>
              </a:rPr>
              <a:t>Cleaning, formatting, and filtering the data</a:t>
            </a:r>
            <a:endParaRPr lang="he-IL" sz="1400" dirty="0">
              <a:latin typeface="Maiandra GD" panose="020E0502030308020204" pitchFamily="34" charset="0"/>
            </a:endParaRPr>
          </a:p>
        </p:txBody>
      </p:sp>
      <p:sp>
        <p:nvSpPr>
          <p:cNvPr id="18" name="TextBox 17"/>
          <p:cNvSpPr txBox="1"/>
          <p:nvPr/>
        </p:nvSpPr>
        <p:spPr>
          <a:xfrm>
            <a:off x="5404104" y="4489704"/>
            <a:ext cx="1316736" cy="954107"/>
          </a:xfrm>
          <a:prstGeom prst="rect">
            <a:avLst/>
          </a:prstGeom>
          <a:noFill/>
        </p:spPr>
        <p:txBody>
          <a:bodyPr wrap="square" rtlCol="1">
            <a:spAutoFit/>
          </a:bodyPr>
          <a:lstStyle/>
          <a:p>
            <a:pPr algn="l"/>
            <a:r>
              <a:rPr lang="en-US" sz="1400" dirty="0">
                <a:latin typeface="Maiandra GD" panose="020E0502030308020204" pitchFamily="34" charset="0"/>
              </a:rPr>
              <a:t>V</a:t>
            </a:r>
            <a:r>
              <a:rPr lang="en-US" sz="1400" dirty="0" smtClean="0">
                <a:latin typeface="Maiandra GD" panose="020E0502030308020204" pitchFamily="34" charset="0"/>
              </a:rPr>
              <a:t>isualizing and understanding the data</a:t>
            </a:r>
            <a:endParaRPr lang="he-IL" sz="1400" dirty="0">
              <a:latin typeface="Maiandra GD" panose="020E0502030308020204" pitchFamily="34" charset="0"/>
            </a:endParaRPr>
          </a:p>
        </p:txBody>
      </p:sp>
      <p:sp>
        <p:nvSpPr>
          <p:cNvPr id="19" name="TextBox 18"/>
          <p:cNvSpPr txBox="1"/>
          <p:nvPr/>
        </p:nvSpPr>
        <p:spPr>
          <a:xfrm>
            <a:off x="7201408" y="4489704"/>
            <a:ext cx="1316736" cy="1169551"/>
          </a:xfrm>
          <a:prstGeom prst="rect">
            <a:avLst/>
          </a:prstGeom>
          <a:noFill/>
        </p:spPr>
        <p:txBody>
          <a:bodyPr wrap="square" rtlCol="1">
            <a:spAutoFit/>
          </a:bodyPr>
          <a:lstStyle/>
          <a:p>
            <a:pPr algn="l"/>
            <a:r>
              <a:rPr lang="en-US" sz="1400" dirty="0" smtClean="0">
                <a:latin typeface="Maiandra GD" panose="020E0502030308020204" pitchFamily="34" charset="0"/>
              </a:rPr>
              <a:t>Clustering the data into groups, modeling and the algorithm</a:t>
            </a:r>
            <a:endParaRPr lang="he-IL" sz="1400" dirty="0">
              <a:latin typeface="Maiandra GD" panose="020E0502030308020204" pitchFamily="34" charset="0"/>
            </a:endParaRPr>
          </a:p>
        </p:txBody>
      </p:sp>
      <p:sp>
        <p:nvSpPr>
          <p:cNvPr id="20" name="TextBox 19"/>
          <p:cNvSpPr txBox="1"/>
          <p:nvPr/>
        </p:nvSpPr>
        <p:spPr>
          <a:xfrm>
            <a:off x="8874760" y="4489704"/>
            <a:ext cx="1316736" cy="1600438"/>
          </a:xfrm>
          <a:prstGeom prst="rect">
            <a:avLst/>
          </a:prstGeom>
          <a:noFill/>
        </p:spPr>
        <p:txBody>
          <a:bodyPr wrap="square" rtlCol="1">
            <a:spAutoFit/>
          </a:bodyPr>
          <a:lstStyle/>
          <a:p>
            <a:pPr algn="l"/>
            <a:r>
              <a:rPr lang="en-US" sz="1400" dirty="0" smtClean="0">
                <a:latin typeface="Maiandra GD" panose="020E0502030308020204" pitchFamily="34" charset="0"/>
              </a:rPr>
              <a:t>Presentation </a:t>
            </a:r>
            <a:r>
              <a:rPr lang="en-US" sz="1400" dirty="0">
                <a:latin typeface="Maiandra GD" panose="020E0502030308020204" pitchFamily="34" charset="0"/>
              </a:rPr>
              <a:t>of </a:t>
            </a:r>
            <a:r>
              <a:rPr lang="en-US" sz="1400" dirty="0" smtClean="0">
                <a:latin typeface="Maiandra GD" panose="020E0502030308020204" pitchFamily="34" charset="0"/>
              </a:rPr>
              <a:t>data, understanding and  </a:t>
            </a:r>
            <a:r>
              <a:rPr lang="en-US" sz="1400" dirty="0">
                <a:latin typeface="Maiandra GD" panose="020E0502030308020204" pitchFamily="34" charset="0"/>
              </a:rPr>
              <a:t>delivering the </a:t>
            </a:r>
            <a:r>
              <a:rPr lang="en-US" sz="1400" dirty="0" smtClean="0">
                <a:latin typeface="Maiandra GD" panose="020E0502030308020204" pitchFamily="34" charset="0"/>
              </a:rPr>
              <a:t>results + Final predict model</a:t>
            </a:r>
            <a:endParaRPr lang="he-IL" sz="1400" dirty="0">
              <a:latin typeface="Maiandra GD" panose="020E0502030308020204" pitchFamily="34" charset="0"/>
            </a:endParaRPr>
          </a:p>
        </p:txBody>
      </p:sp>
      <p:sp>
        <p:nvSpPr>
          <p:cNvPr id="24" name="TextBox 23"/>
          <p:cNvSpPr txBox="1"/>
          <p:nvPr/>
        </p:nvSpPr>
        <p:spPr>
          <a:xfrm>
            <a:off x="1920240" y="2585541"/>
            <a:ext cx="3703320" cy="369332"/>
          </a:xfrm>
          <a:prstGeom prst="rect">
            <a:avLst/>
          </a:prstGeom>
          <a:noFill/>
        </p:spPr>
        <p:txBody>
          <a:bodyPr wrap="square" rtlCol="1">
            <a:spAutoFit/>
          </a:bodyPr>
          <a:lstStyle/>
          <a:p>
            <a:pPr algn="l"/>
            <a:r>
              <a:rPr lang="en-US" dirty="0" smtClean="0">
                <a:latin typeface="Caveat" panose="00000500000000000000" pitchFamily="2" charset="0"/>
              </a:rPr>
              <a:t>Main process steps of the project</a:t>
            </a:r>
            <a:endParaRPr lang="he-IL" dirty="0">
              <a:latin typeface="Caveat" panose="00000500000000000000" pitchFamily="2" charset="0"/>
            </a:endParaRPr>
          </a:p>
        </p:txBody>
      </p:sp>
    </p:spTree>
    <p:extLst>
      <p:ext uri="{BB962C8B-B14F-4D97-AF65-F5344CB8AC3E}">
        <p14:creationId xmlns:p14="http://schemas.microsoft.com/office/powerpoint/2010/main" val="2823210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קבוצה 11"/>
          <p:cNvGrpSpPr/>
          <p:nvPr/>
        </p:nvGrpSpPr>
        <p:grpSpPr>
          <a:xfrm>
            <a:off x="576072" y="0"/>
            <a:ext cx="11091672" cy="6858000"/>
            <a:chOff x="576072" y="0"/>
            <a:chExt cx="11091672" cy="6858000"/>
          </a:xfrm>
        </p:grpSpPr>
        <p:grpSp>
          <p:nvGrpSpPr>
            <p:cNvPr id="10" name="קבוצה 9"/>
            <p:cNvGrpSpPr/>
            <p:nvPr/>
          </p:nvGrpSpPr>
          <p:grpSpPr>
            <a:xfrm>
              <a:off x="576072" y="0"/>
              <a:ext cx="11091672" cy="6858000"/>
              <a:chOff x="576072" y="0"/>
              <a:chExt cx="11091672"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072" y="0"/>
                <a:ext cx="11091672" cy="6858000"/>
              </a:xfrm>
              <a:prstGeom prst="rect">
                <a:avLst/>
              </a:prstGeom>
            </p:spPr>
          </p:pic>
          <p:sp>
            <p:nvSpPr>
              <p:cNvPr id="9" name="מלבן 8"/>
              <p:cNvSpPr/>
              <p:nvPr/>
            </p:nvSpPr>
            <p:spPr>
              <a:xfrm>
                <a:off x="10210800" y="4482320"/>
                <a:ext cx="731520" cy="2194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1" name="מלבן 10"/>
            <p:cNvSpPr/>
            <p:nvPr/>
          </p:nvSpPr>
          <p:spPr>
            <a:xfrm>
              <a:off x="762000" y="137413"/>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2" name="TextBox 1"/>
          <p:cNvSpPr txBox="1"/>
          <p:nvPr/>
        </p:nvSpPr>
        <p:spPr>
          <a:xfrm>
            <a:off x="1310640" y="2143760"/>
            <a:ext cx="4175760" cy="523220"/>
          </a:xfrm>
          <a:prstGeom prst="rect">
            <a:avLst/>
          </a:prstGeom>
          <a:noFill/>
        </p:spPr>
        <p:txBody>
          <a:bodyPr wrap="square" rtlCol="1">
            <a:spAutoFit/>
          </a:bodyPr>
          <a:lstStyle/>
          <a:p>
            <a:pPr algn="l" rtl="0"/>
            <a:r>
              <a:rPr lang="en-US" sz="1400" dirty="0" smtClean="0">
                <a:latin typeface="SWItalc" panose="02000400000000000000" pitchFamily="2" charset="0"/>
              </a:rPr>
              <a:t>Finding main gemstones to explore, and crawling their data</a:t>
            </a:r>
            <a:endParaRPr lang="he-IL" sz="1400" dirty="0">
              <a:latin typeface="SWItalc" panose="02000400000000000000" pitchFamily="2" charset="0"/>
            </a:endParaRPr>
          </a:p>
        </p:txBody>
      </p:sp>
      <p:sp>
        <p:nvSpPr>
          <p:cNvPr id="3" name="TextBox 2"/>
          <p:cNvSpPr txBox="1"/>
          <p:nvPr/>
        </p:nvSpPr>
        <p:spPr>
          <a:xfrm>
            <a:off x="1310640" y="3056867"/>
            <a:ext cx="2001520" cy="338554"/>
          </a:xfrm>
          <a:prstGeom prst="rect">
            <a:avLst/>
          </a:prstGeom>
          <a:noFill/>
        </p:spPr>
        <p:txBody>
          <a:bodyPr wrap="square" rtlCol="1">
            <a:spAutoFit/>
          </a:bodyPr>
          <a:lstStyle/>
          <a:p>
            <a:pPr algn="ctr"/>
            <a:r>
              <a:rPr lang="en-US" sz="1600" dirty="0" smtClean="0">
                <a:latin typeface="Maiandra GD" panose="020E0502030308020204" pitchFamily="34" charset="0"/>
              </a:rPr>
              <a:t>Gemstones list</a:t>
            </a:r>
            <a:endParaRPr lang="he-IL" sz="1600" dirty="0">
              <a:latin typeface="Maiandra GD" panose="020E0502030308020204" pitchFamily="34" charset="0"/>
            </a:endParaRPr>
          </a:p>
        </p:txBody>
      </p:sp>
      <p:sp>
        <p:nvSpPr>
          <p:cNvPr id="5" name="TextBox 4"/>
          <p:cNvSpPr txBox="1"/>
          <p:nvPr/>
        </p:nvSpPr>
        <p:spPr>
          <a:xfrm>
            <a:off x="1463294" y="3568258"/>
            <a:ext cx="1696212" cy="1384995"/>
          </a:xfrm>
          <a:prstGeom prst="rect">
            <a:avLst/>
          </a:prstGeom>
          <a:noFill/>
        </p:spPr>
        <p:txBody>
          <a:bodyPr wrap="square" rtlCol="1">
            <a:spAutoFit/>
          </a:bodyPr>
          <a:lstStyle/>
          <a:p>
            <a:pPr algn="ctr"/>
            <a:r>
              <a:rPr lang="en-US" sz="1400" dirty="0" smtClean="0">
                <a:latin typeface="Maiandra GD" panose="020E0502030308020204" pitchFamily="34" charset="0"/>
              </a:rPr>
              <a:t>From “Geology.com” I took the main gemstones list that I wanted to explore.</a:t>
            </a:r>
            <a:endParaRPr lang="he-IL" sz="1400" dirty="0">
              <a:latin typeface="Maiandra GD" panose="020E0502030308020204" pitchFamily="34" charset="0"/>
            </a:endParaRPr>
          </a:p>
        </p:txBody>
      </p:sp>
      <p:sp>
        <p:nvSpPr>
          <p:cNvPr id="7" name="TextBox 6"/>
          <p:cNvSpPr txBox="1"/>
          <p:nvPr/>
        </p:nvSpPr>
        <p:spPr>
          <a:xfrm>
            <a:off x="3159506" y="3056867"/>
            <a:ext cx="2746248" cy="338554"/>
          </a:xfrm>
          <a:prstGeom prst="rect">
            <a:avLst/>
          </a:prstGeom>
          <a:noFill/>
        </p:spPr>
        <p:txBody>
          <a:bodyPr wrap="square" rtlCol="1">
            <a:spAutoFit/>
          </a:bodyPr>
          <a:lstStyle/>
          <a:p>
            <a:pPr algn="ctr"/>
            <a:r>
              <a:rPr lang="en-US" sz="1600" dirty="0" smtClean="0">
                <a:latin typeface="Maiandra GD" panose="020E0502030308020204" pitchFamily="34" charset="0"/>
              </a:rPr>
              <a:t>Gemstones and Locations</a:t>
            </a:r>
            <a:endParaRPr lang="he-IL" sz="1600" dirty="0">
              <a:latin typeface="Maiandra GD" panose="020E0502030308020204" pitchFamily="34" charset="0"/>
            </a:endParaRPr>
          </a:p>
        </p:txBody>
      </p:sp>
      <p:sp>
        <p:nvSpPr>
          <p:cNvPr id="8" name="TextBox 7"/>
          <p:cNvSpPr txBox="1"/>
          <p:nvPr/>
        </p:nvSpPr>
        <p:spPr>
          <a:xfrm>
            <a:off x="3510026" y="3373120"/>
            <a:ext cx="2045208" cy="2031325"/>
          </a:xfrm>
          <a:prstGeom prst="rect">
            <a:avLst/>
          </a:prstGeom>
          <a:noFill/>
        </p:spPr>
        <p:txBody>
          <a:bodyPr wrap="square" rtlCol="1">
            <a:spAutoFit/>
          </a:bodyPr>
          <a:lstStyle/>
          <a:p>
            <a:pPr algn="ctr"/>
            <a:r>
              <a:rPr lang="en-US" sz="1400" dirty="0" smtClean="0">
                <a:latin typeface="Maiandra GD" panose="020E0502030308020204" pitchFamily="34" charset="0"/>
              </a:rPr>
              <a:t>From “mindat.org” I took every relevant information about the gemstone. After I had their locations references, I took the relevant details of each location, and put it into a different dataframe</a:t>
            </a:r>
            <a:r>
              <a:rPr lang="en-US" sz="1400" dirty="0">
                <a:latin typeface="Maiandra GD" panose="020E0502030308020204" pitchFamily="34" charset="0"/>
              </a:rPr>
              <a:t>.</a:t>
            </a:r>
            <a:endParaRPr lang="he-IL" sz="1400" dirty="0">
              <a:latin typeface="Maiandra GD" panose="020E0502030308020204" pitchFamily="34" charset="0"/>
            </a:endParaRPr>
          </a:p>
        </p:txBody>
      </p:sp>
      <p:sp>
        <p:nvSpPr>
          <p:cNvPr id="13" name="TextBox 12"/>
          <p:cNvSpPr txBox="1"/>
          <p:nvPr/>
        </p:nvSpPr>
        <p:spPr>
          <a:xfrm>
            <a:off x="2322068" y="5946556"/>
            <a:ext cx="3799840" cy="338554"/>
          </a:xfrm>
          <a:prstGeom prst="rect">
            <a:avLst/>
          </a:prstGeom>
          <a:noFill/>
        </p:spPr>
        <p:txBody>
          <a:bodyPr wrap="square" rtlCol="1">
            <a:spAutoFit/>
          </a:bodyPr>
          <a:lstStyle/>
          <a:p>
            <a:pPr algn="l" rtl="0"/>
            <a:r>
              <a:rPr lang="en-US" sz="1600" b="1" dirty="0" smtClean="0">
                <a:latin typeface="Maiandra GD" panose="020E0502030308020204" pitchFamily="34" charset="0"/>
              </a:rPr>
              <a:t>BeautifulSoup and Selenium</a:t>
            </a:r>
            <a:endParaRPr lang="he-IL" sz="1600" b="1" dirty="0">
              <a:latin typeface="Maiandra GD" panose="020E0502030308020204" pitchFamily="34" charset="0"/>
            </a:endParaRPr>
          </a:p>
        </p:txBody>
      </p:sp>
      <p:sp>
        <p:nvSpPr>
          <p:cNvPr id="15" name="TextBox 14"/>
          <p:cNvSpPr txBox="1"/>
          <p:nvPr/>
        </p:nvSpPr>
        <p:spPr>
          <a:xfrm>
            <a:off x="2286000" y="5592126"/>
            <a:ext cx="3799840" cy="369332"/>
          </a:xfrm>
          <a:prstGeom prst="rect">
            <a:avLst/>
          </a:prstGeom>
          <a:noFill/>
        </p:spPr>
        <p:txBody>
          <a:bodyPr wrap="square" rtlCol="1">
            <a:spAutoFit/>
          </a:bodyPr>
          <a:lstStyle/>
          <a:p>
            <a:pPr algn="l" rtl="0"/>
            <a:r>
              <a:rPr lang="en-US" u="sng" dirty="0" smtClean="0">
                <a:latin typeface="Maiandra GD" panose="020E0502030308020204" pitchFamily="34" charset="0"/>
              </a:rPr>
              <a:t>Main tools:</a:t>
            </a:r>
            <a:endParaRPr lang="he-IL" u="sng" dirty="0">
              <a:latin typeface="Maiandra GD" panose="020E0502030308020204" pitchFamily="34" charset="0"/>
            </a:endParaRPr>
          </a:p>
        </p:txBody>
      </p:sp>
    </p:spTree>
    <p:extLst>
      <p:ext uri="{BB962C8B-B14F-4D97-AF65-F5344CB8AC3E}">
        <p14:creationId xmlns:p14="http://schemas.microsoft.com/office/powerpoint/2010/main" val="9924834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קבוצה 3"/>
          <p:cNvGrpSpPr/>
          <p:nvPr/>
        </p:nvGrpSpPr>
        <p:grpSpPr>
          <a:xfrm>
            <a:off x="267208" y="111760"/>
            <a:ext cx="11091672" cy="6858000"/>
            <a:chOff x="576072" y="0"/>
            <a:chExt cx="11091672" cy="6858000"/>
          </a:xfrm>
        </p:grpSpPr>
        <p:grpSp>
          <p:nvGrpSpPr>
            <p:cNvPr id="5" name="קבוצה 4"/>
            <p:cNvGrpSpPr/>
            <p:nvPr/>
          </p:nvGrpSpPr>
          <p:grpSpPr>
            <a:xfrm>
              <a:off x="576072" y="0"/>
              <a:ext cx="11091672" cy="6858000"/>
              <a:chOff x="576072" y="0"/>
              <a:chExt cx="11091672" cy="6858000"/>
            </a:xfrm>
          </p:grpSpPr>
          <p:pic>
            <p:nvPicPr>
              <p:cNvPr id="7" name="תמונה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072" y="0"/>
                <a:ext cx="11091672" cy="6858000"/>
              </a:xfrm>
              <a:prstGeom prst="rect">
                <a:avLst/>
              </a:prstGeom>
            </p:spPr>
          </p:pic>
          <p:sp>
            <p:nvSpPr>
              <p:cNvPr id="8" name="מלבן 7"/>
              <p:cNvSpPr/>
              <p:nvPr/>
            </p:nvSpPr>
            <p:spPr>
              <a:xfrm>
                <a:off x="10210800" y="4482320"/>
                <a:ext cx="731520" cy="2194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מלבן 5"/>
            <p:cNvSpPr/>
            <p:nvPr/>
          </p:nvSpPr>
          <p:spPr>
            <a:xfrm>
              <a:off x="762000" y="137413"/>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9" name="TextBox 8"/>
          <p:cNvSpPr txBox="1"/>
          <p:nvPr/>
        </p:nvSpPr>
        <p:spPr>
          <a:xfrm>
            <a:off x="1088644" y="1971100"/>
            <a:ext cx="4724400" cy="1569660"/>
          </a:xfrm>
          <a:prstGeom prst="rect">
            <a:avLst/>
          </a:prstGeom>
          <a:noFill/>
        </p:spPr>
        <p:txBody>
          <a:bodyPr wrap="square" rtlCol="1">
            <a:spAutoFit/>
          </a:bodyPr>
          <a:lstStyle/>
          <a:p>
            <a:pPr algn="l"/>
            <a:r>
              <a:rPr lang="en-US" sz="3200" b="1" dirty="0" smtClean="0">
                <a:latin typeface="Maiandra GD" panose="020E0502030308020204" pitchFamily="34" charset="0"/>
              </a:rPr>
              <a:t>But, not every thing was so easy…</a:t>
            </a:r>
            <a:br>
              <a:rPr lang="en-US" sz="3200" b="1" dirty="0" smtClean="0">
                <a:latin typeface="Maiandra GD" panose="020E0502030308020204" pitchFamily="34" charset="0"/>
              </a:rPr>
            </a:br>
            <a:endParaRPr lang="he-IL" sz="3200" b="1" dirty="0">
              <a:latin typeface="Maiandra GD" panose="020E0502030308020204" pitchFamily="34" charset="0"/>
            </a:endParaRPr>
          </a:p>
        </p:txBody>
      </p:sp>
      <p:grpSp>
        <p:nvGrpSpPr>
          <p:cNvPr id="13" name="קבוצה 12"/>
          <p:cNvGrpSpPr/>
          <p:nvPr/>
        </p:nvGrpSpPr>
        <p:grpSpPr>
          <a:xfrm>
            <a:off x="5882641" y="1239520"/>
            <a:ext cx="5953759" cy="4200190"/>
            <a:chOff x="5608321" y="1330959"/>
            <a:chExt cx="6079800" cy="4003041"/>
          </a:xfrm>
        </p:grpSpPr>
        <p:pic>
          <p:nvPicPr>
            <p:cNvPr id="10" name="תמונה 9"/>
            <p:cNvPicPr>
              <a:picLocks noChangeAspect="1"/>
            </p:cNvPicPr>
            <p:nvPr/>
          </p:nvPicPr>
          <p:blipFill rotWithShape="1">
            <a:blip r:embed="rId3">
              <a:extLst>
                <a:ext uri="{28A0092B-C50C-407E-A947-70E740481C1C}">
                  <a14:useLocalDpi xmlns:a14="http://schemas.microsoft.com/office/drawing/2010/main" val="0"/>
                </a:ext>
              </a:extLst>
            </a:blip>
            <a:srcRect t="16700" r="808" b="6083"/>
            <a:stretch/>
          </p:blipFill>
          <p:spPr>
            <a:xfrm>
              <a:off x="5608321" y="1330959"/>
              <a:ext cx="6079800" cy="4003041"/>
            </a:xfrm>
            <a:prstGeom prst="rect">
              <a:avLst/>
            </a:prstGeom>
          </p:spPr>
        </p:pic>
        <p:sp>
          <p:nvSpPr>
            <p:cNvPr id="12" name="מלבן 11"/>
            <p:cNvSpPr/>
            <p:nvPr/>
          </p:nvSpPr>
          <p:spPr>
            <a:xfrm>
              <a:off x="5608321" y="1330959"/>
              <a:ext cx="6079800" cy="4003041"/>
            </a:xfrm>
            <a:prstGeom prst="rect">
              <a:avLst/>
            </a:prstGeom>
            <a:noFill/>
            <a:ln w="47625">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1" name="TextBox 10"/>
          <p:cNvSpPr txBox="1"/>
          <p:nvPr/>
        </p:nvSpPr>
        <p:spPr>
          <a:xfrm>
            <a:off x="2018032" y="3249210"/>
            <a:ext cx="3709924" cy="3539430"/>
          </a:xfrm>
          <a:prstGeom prst="rect">
            <a:avLst/>
          </a:prstGeom>
          <a:noFill/>
        </p:spPr>
        <p:txBody>
          <a:bodyPr wrap="square" rtlCol="1">
            <a:spAutoFit/>
          </a:bodyPr>
          <a:lstStyle/>
          <a:p>
            <a:pPr algn="l" rtl="0"/>
            <a:r>
              <a:rPr lang="en-US" sz="1600" b="1" dirty="0" smtClean="0">
                <a:latin typeface="Maiandra GD" panose="020E0502030308020204" pitchFamily="34" charset="0"/>
              </a:rPr>
              <a:t>After a number of pages visits, the “Midnat” Site wanted to check if I am a bot.</a:t>
            </a:r>
            <a:br>
              <a:rPr lang="en-US" sz="1600" b="1" dirty="0" smtClean="0">
                <a:latin typeface="Maiandra GD" panose="020E0502030308020204" pitchFamily="34" charset="0"/>
              </a:rPr>
            </a:br>
            <a:r>
              <a:rPr lang="en-US" sz="1600" b="1" dirty="0" smtClean="0">
                <a:latin typeface="Maiandra GD" panose="020E0502030308020204" pitchFamily="34" charset="0"/>
              </a:rPr>
              <a:t>of course I am not, but my program is.</a:t>
            </a:r>
            <a:br>
              <a:rPr lang="en-US" sz="1600" b="1" dirty="0" smtClean="0">
                <a:latin typeface="Maiandra GD" panose="020E0502030308020204" pitchFamily="34" charset="0"/>
              </a:rPr>
            </a:br>
            <a:r>
              <a:rPr lang="en-US" sz="1600" b="1" dirty="0" smtClean="0">
                <a:latin typeface="Maiandra GD" panose="020E0502030308020204" pitchFamily="34" charset="0"/>
              </a:rPr>
              <a:t>So, I made my calculations and found out that this bot-checker appears every 23 minutes. (including the sleeping and searching time). So, I had to stay close, and pass the test every 23 minutes.</a:t>
            </a:r>
            <a:br>
              <a:rPr lang="en-US" sz="1600" b="1" dirty="0" smtClean="0">
                <a:latin typeface="Maiandra GD" panose="020E0502030308020204" pitchFamily="34" charset="0"/>
              </a:rPr>
            </a:br>
            <a:r>
              <a:rPr lang="en-US" sz="1600" b="1" dirty="0" smtClean="0">
                <a:latin typeface="Maiandra GD" panose="020E0502030308020204" pitchFamily="34" charset="0"/>
              </a:rPr>
              <a:t>Finally, after 5 and a </a:t>
            </a:r>
            <a:r>
              <a:rPr lang="en-US" sz="1600" b="1" dirty="0">
                <a:latin typeface="Maiandra GD" panose="020E0502030308020204" pitchFamily="34" charset="0"/>
              </a:rPr>
              <a:t>half hours,  </a:t>
            </a:r>
            <a:r>
              <a:rPr lang="en-US" sz="1600" b="1" dirty="0" smtClean="0">
                <a:latin typeface="Maiandra GD" panose="020E0502030308020204" pitchFamily="34" charset="0"/>
              </a:rPr>
              <a:t>I had a dataset that contains 2,621 locations records, and another dataset that contains information about 77 gemstones. </a:t>
            </a:r>
            <a:endParaRPr lang="he-IL" sz="1600" b="1" dirty="0">
              <a:latin typeface="Maiandra GD" panose="020E0502030308020204" pitchFamily="34" charset="0"/>
            </a:endParaRPr>
          </a:p>
        </p:txBody>
      </p:sp>
    </p:spTree>
    <p:extLst>
      <p:ext uri="{BB962C8B-B14F-4D97-AF65-F5344CB8AC3E}">
        <p14:creationId xmlns:p14="http://schemas.microsoft.com/office/powerpoint/2010/main" val="40582792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386080" y="0"/>
            <a:ext cx="11552936" cy="6720840"/>
            <a:chOff x="1239520" y="137160"/>
            <a:chExt cx="10699496"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6736" y="137160"/>
              <a:ext cx="10622280" cy="6858000"/>
            </a:xfrm>
            <a:prstGeom prst="rect">
              <a:avLst/>
            </a:prstGeom>
          </p:spPr>
        </p:pic>
        <p:sp>
          <p:nvSpPr>
            <p:cNvPr id="3" name="מלבן 2"/>
            <p:cNvSpPr/>
            <p:nvPr/>
          </p:nvSpPr>
          <p:spPr>
            <a:xfrm>
              <a:off x="1239520" y="41656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9" name="קבוצה 8"/>
          <p:cNvGrpSpPr/>
          <p:nvPr/>
        </p:nvGrpSpPr>
        <p:grpSpPr>
          <a:xfrm>
            <a:off x="4874490" y="1162050"/>
            <a:ext cx="6649998" cy="4808220"/>
            <a:chOff x="147042" y="1117600"/>
            <a:chExt cx="6649998" cy="4780280"/>
          </a:xfrm>
        </p:grpSpPr>
        <p:pic>
          <p:nvPicPr>
            <p:cNvPr id="5" name="תמונה 4"/>
            <p:cNvPicPr>
              <a:picLocks noChangeAspect="1"/>
            </p:cNvPicPr>
            <p:nvPr/>
          </p:nvPicPr>
          <p:blipFill rotWithShape="1">
            <a:blip r:embed="rId3"/>
            <a:srcRect l="26083" t="27111" r="21333" b="6519"/>
            <a:stretch/>
          </p:blipFill>
          <p:spPr>
            <a:xfrm>
              <a:off x="171427" y="1193800"/>
              <a:ext cx="6625613" cy="4704080"/>
            </a:xfrm>
            <a:prstGeom prst="rect">
              <a:avLst/>
            </a:prstGeom>
          </p:spPr>
        </p:pic>
        <p:sp>
          <p:nvSpPr>
            <p:cNvPr id="8" name="מלבן 7"/>
            <p:cNvSpPr/>
            <p:nvPr/>
          </p:nvSpPr>
          <p:spPr>
            <a:xfrm>
              <a:off x="147042" y="1117600"/>
              <a:ext cx="6507757" cy="4780280"/>
            </a:xfrm>
            <a:prstGeom prst="rect">
              <a:avLst/>
            </a:prstGeom>
            <a:noFill/>
            <a:ln w="34925">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1" name="TextBox 10"/>
          <p:cNvSpPr txBox="1"/>
          <p:nvPr/>
        </p:nvSpPr>
        <p:spPr>
          <a:xfrm>
            <a:off x="2261616" y="2124075"/>
            <a:ext cx="2306320" cy="365760"/>
          </a:xfrm>
          <a:prstGeom prst="rect">
            <a:avLst/>
          </a:prstGeom>
          <a:noFill/>
        </p:spPr>
        <p:txBody>
          <a:bodyPr wrap="square" rtlCol="1">
            <a:spAutoFit/>
          </a:bodyPr>
          <a:lstStyle/>
          <a:p>
            <a:pPr algn="l"/>
            <a:r>
              <a:rPr lang="en-US" b="1" dirty="0" smtClean="0">
                <a:solidFill>
                  <a:srgbClr val="7030A0"/>
                </a:solidFill>
                <a:latin typeface="Maiandra GD" panose="020E0502030308020204" pitchFamily="34" charset="0"/>
              </a:rPr>
              <a:t>Locations Dataframe</a:t>
            </a:r>
            <a:endParaRPr lang="he-IL" b="1" dirty="0">
              <a:solidFill>
                <a:srgbClr val="7030A0"/>
              </a:solidFill>
              <a:latin typeface="Maiandra GD" panose="020E0502030308020204" pitchFamily="34" charset="0"/>
            </a:endParaRPr>
          </a:p>
        </p:txBody>
      </p:sp>
      <p:sp>
        <p:nvSpPr>
          <p:cNvPr id="13" name="TextBox 12"/>
          <p:cNvSpPr txBox="1"/>
          <p:nvPr/>
        </p:nvSpPr>
        <p:spPr>
          <a:xfrm>
            <a:off x="5900928" y="5985509"/>
            <a:ext cx="2560320" cy="369332"/>
          </a:xfrm>
          <a:prstGeom prst="rect">
            <a:avLst/>
          </a:prstGeom>
          <a:noFill/>
        </p:spPr>
        <p:txBody>
          <a:bodyPr wrap="square" rtlCol="1">
            <a:spAutoFit/>
          </a:bodyPr>
          <a:lstStyle/>
          <a:p>
            <a:pPr algn="l"/>
            <a:r>
              <a:rPr lang="en-US" b="1" dirty="0" smtClean="0">
                <a:solidFill>
                  <a:srgbClr val="7030A0"/>
                </a:solidFill>
                <a:latin typeface="Maiandra GD" panose="020E0502030308020204" pitchFamily="34" charset="0"/>
              </a:rPr>
              <a:t>Gemstones Dataframe</a:t>
            </a:r>
            <a:endParaRPr lang="he-IL" b="1" dirty="0">
              <a:solidFill>
                <a:srgbClr val="7030A0"/>
              </a:solidFill>
              <a:latin typeface="Maiandra GD" panose="020E0502030308020204" pitchFamily="34" charset="0"/>
            </a:endParaRPr>
          </a:p>
        </p:txBody>
      </p:sp>
      <p:grpSp>
        <p:nvGrpSpPr>
          <p:cNvPr id="18" name="קבוצה 17"/>
          <p:cNvGrpSpPr/>
          <p:nvPr/>
        </p:nvGrpSpPr>
        <p:grpSpPr>
          <a:xfrm>
            <a:off x="386080" y="2489835"/>
            <a:ext cx="6380480" cy="2152650"/>
            <a:chOff x="4592320" y="2946401"/>
            <a:chExt cx="6380480" cy="2152650"/>
          </a:xfrm>
        </p:grpSpPr>
        <p:pic>
          <p:nvPicPr>
            <p:cNvPr id="14" name="תמונה 13"/>
            <p:cNvPicPr>
              <a:picLocks noChangeAspect="1"/>
            </p:cNvPicPr>
            <p:nvPr/>
          </p:nvPicPr>
          <p:blipFill rotWithShape="1">
            <a:blip r:embed="rId4"/>
            <a:srcRect l="26250" t="34223" r="22083" b="34296"/>
            <a:stretch/>
          </p:blipFill>
          <p:spPr>
            <a:xfrm>
              <a:off x="4592320" y="2961640"/>
              <a:ext cx="6299200" cy="2137410"/>
            </a:xfrm>
            <a:prstGeom prst="rect">
              <a:avLst/>
            </a:prstGeom>
          </p:spPr>
        </p:pic>
        <p:sp>
          <p:nvSpPr>
            <p:cNvPr id="17" name="מלבן 16"/>
            <p:cNvSpPr/>
            <p:nvPr/>
          </p:nvSpPr>
          <p:spPr>
            <a:xfrm>
              <a:off x="4592320" y="2946401"/>
              <a:ext cx="6380480" cy="2152650"/>
            </a:xfrm>
            <a:prstGeom prst="rect">
              <a:avLst/>
            </a:prstGeom>
            <a:noFill/>
            <a:ln w="34925">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19" name="קבוצה 18"/>
          <p:cNvGrpSpPr/>
          <p:nvPr/>
        </p:nvGrpSpPr>
        <p:grpSpPr>
          <a:xfrm>
            <a:off x="585446" y="0"/>
            <a:ext cx="1622552" cy="6462523"/>
            <a:chOff x="762000" y="137413"/>
            <a:chExt cx="1622552" cy="6462523"/>
          </a:xfrm>
        </p:grpSpPr>
        <p:pic>
          <p:nvPicPr>
            <p:cNvPr id="22" name="תמונה 21"/>
            <p:cNvPicPr>
              <a:picLocks noChangeAspect="1"/>
            </p:cNvPicPr>
            <p:nvPr/>
          </p:nvPicPr>
          <p:blipFill rotWithShape="1">
            <a:blip r:embed="rId5">
              <a:extLst>
                <a:ext uri="{28A0092B-C50C-407E-A947-70E740481C1C}">
                  <a14:useLocalDpi xmlns:a14="http://schemas.microsoft.com/office/drawing/2010/main" val="0"/>
                </a:ext>
              </a:extLst>
            </a:blip>
            <a:srcRect l="2703" t="75969" r="83694" b="3764"/>
            <a:stretch/>
          </p:blipFill>
          <p:spPr>
            <a:xfrm>
              <a:off x="875792" y="5210048"/>
              <a:ext cx="1508760" cy="1389888"/>
            </a:xfrm>
            <a:prstGeom prst="rect">
              <a:avLst/>
            </a:prstGeom>
          </p:spPr>
        </p:pic>
        <p:sp>
          <p:nvSpPr>
            <p:cNvPr id="21" name="מלבן 20"/>
            <p:cNvSpPr/>
            <p:nvPr/>
          </p:nvSpPr>
          <p:spPr>
            <a:xfrm>
              <a:off x="762000" y="137413"/>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42859437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352552" y="0"/>
            <a:ext cx="10671048" cy="6858000"/>
            <a:chOff x="393192" y="0"/>
            <a:chExt cx="10671048"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192" y="0"/>
              <a:ext cx="10671048" cy="6858000"/>
            </a:xfrm>
            <a:prstGeom prst="rect">
              <a:avLst/>
            </a:prstGeom>
          </p:spPr>
        </p:pic>
        <p:sp>
          <p:nvSpPr>
            <p:cNvPr id="3" name="מלבן 2"/>
            <p:cNvSpPr/>
            <p:nvPr/>
          </p:nvSpPr>
          <p:spPr>
            <a:xfrm>
              <a:off x="660400" y="27432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5" name="TextBox 4"/>
          <p:cNvSpPr txBox="1"/>
          <p:nvPr/>
        </p:nvSpPr>
        <p:spPr>
          <a:xfrm>
            <a:off x="1148080" y="1581705"/>
            <a:ext cx="8463280" cy="369332"/>
          </a:xfrm>
          <a:prstGeom prst="rect">
            <a:avLst/>
          </a:prstGeom>
          <a:noFill/>
        </p:spPr>
        <p:txBody>
          <a:bodyPr wrap="square" rtlCol="1">
            <a:spAutoFit/>
          </a:bodyPr>
          <a:lstStyle/>
          <a:p>
            <a:pPr algn="l" rtl="0"/>
            <a:r>
              <a:rPr lang="en-US" b="1" dirty="0" smtClean="0">
                <a:latin typeface="Maiandra GD" panose="020E0502030308020204" pitchFamily="34" charset="0"/>
              </a:rPr>
              <a:t>Dealing with missing values:</a:t>
            </a:r>
            <a:endParaRPr lang="he-IL" b="1" dirty="0">
              <a:latin typeface="Maiandra GD" panose="020E0502030308020204" pitchFamily="34" charset="0"/>
            </a:endParaRPr>
          </a:p>
        </p:txBody>
      </p:sp>
      <p:sp>
        <p:nvSpPr>
          <p:cNvPr id="9" name="TextBox 8"/>
          <p:cNvSpPr txBox="1"/>
          <p:nvPr/>
        </p:nvSpPr>
        <p:spPr>
          <a:xfrm>
            <a:off x="660400" y="962074"/>
            <a:ext cx="4033520" cy="646331"/>
          </a:xfrm>
          <a:prstGeom prst="rect">
            <a:avLst/>
          </a:prstGeom>
          <a:noFill/>
        </p:spPr>
        <p:txBody>
          <a:bodyPr wrap="square" rtlCol="1">
            <a:spAutoFit/>
          </a:bodyPr>
          <a:lstStyle/>
          <a:p>
            <a:pPr algn="l"/>
            <a:r>
              <a:rPr lang="en-US" sz="3600" b="1" dirty="0" smtClean="0">
                <a:latin typeface="Maiandra GD" panose="020E0502030308020204" pitchFamily="34" charset="0"/>
              </a:rPr>
              <a:t>Scrubbing Data</a:t>
            </a:r>
            <a:endParaRPr lang="he-IL" sz="3600" b="1" dirty="0">
              <a:latin typeface="Maiandra GD" panose="020E0502030308020204" pitchFamily="34" charset="0"/>
            </a:endParaRPr>
          </a:p>
        </p:txBody>
      </p:sp>
      <p:sp>
        <p:nvSpPr>
          <p:cNvPr id="10" name="TextBox 9"/>
          <p:cNvSpPr txBox="1"/>
          <p:nvPr/>
        </p:nvSpPr>
        <p:spPr>
          <a:xfrm>
            <a:off x="1148080" y="2496376"/>
            <a:ext cx="8463280" cy="369332"/>
          </a:xfrm>
          <a:prstGeom prst="rect">
            <a:avLst/>
          </a:prstGeom>
          <a:noFill/>
        </p:spPr>
        <p:txBody>
          <a:bodyPr wrap="square" rtlCol="1">
            <a:spAutoFit/>
          </a:bodyPr>
          <a:lstStyle/>
          <a:p>
            <a:pPr algn="l" rtl="0"/>
            <a:r>
              <a:rPr lang="en-US" b="1" dirty="0" smtClean="0">
                <a:latin typeface="Maiandra GD" panose="020E0502030308020204" pitchFamily="34" charset="0"/>
              </a:rPr>
              <a:t>Dealing with duplicates;</a:t>
            </a:r>
            <a:endParaRPr lang="he-IL" b="1" dirty="0">
              <a:latin typeface="Maiandra GD" panose="020E0502030308020204" pitchFamily="34" charset="0"/>
            </a:endParaRPr>
          </a:p>
        </p:txBody>
      </p:sp>
      <p:sp>
        <p:nvSpPr>
          <p:cNvPr id="11" name="TextBox 10"/>
          <p:cNvSpPr txBox="1"/>
          <p:nvPr/>
        </p:nvSpPr>
        <p:spPr>
          <a:xfrm>
            <a:off x="1148080" y="3623001"/>
            <a:ext cx="8463280" cy="369332"/>
          </a:xfrm>
          <a:prstGeom prst="rect">
            <a:avLst/>
          </a:prstGeom>
          <a:noFill/>
        </p:spPr>
        <p:txBody>
          <a:bodyPr wrap="square" rtlCol="1">
            <a:spAutoFit/>
          </a:bodyPr>
          <a:lstStyle/>
          <a:p>
            <a:pPr algn="l" rtl="0"/>
            <a:r>
              <a:rPr lang="en-US" b="1" dirty="0" smtClean="0">
                <a:latin typeface="Maiandra GD" panose="020E0502030308020204" pitchFamily="34" charset="0"/>
              </a:rPr>
              <a:t>Cleaning the noise:</a:t>
            </a:r>
            <a:endParaRPr lang="he-IL" b="1" dirty="0">
              <a:latin typeface="Maiandra GD" panose="020E0502030308020204" pitchFamily="34" charset="0"/>
            </a:endParaRPr>
          </a:p>
        </p:txBody>
      </p:sp>
      <p:sp>
        <p:nvSpPr>
          <p:cNvPr id="12" name="TextBox 11"/>
          <p:cNvSpPr txBox="1"/>
          <p:nvPr/>
        </p:nvSpPr>
        <p:spPr>
          <a:xfrm>
            <a:off x="1148080" y="4815605"/>
            <a:ext cx="8463280" cy="369332"/>
          </a:xfrm>
          <a:prstGeom prst="rect">
            <a:avLst/>
          </a:prstGeom>
          <a:noFill/>
        </p:spPr>
        <p:txBody>
          <a:bodyPr wrap="square" rtlCol="1">
            <a:spAutoFit/>
          </a:bodyPr>
          <a:lstStyle/>
          <a:p>
            <a:pPr algn="l" rtl="0"/>
            <a:r>
              <a:rPr lang="en-US" b="1" dirty="0" smtClean="0">
                <a:latin typeface="Maiandra GD" panose="020E0502030308020204" pitchFamily="34" charset="0"/>
              </a:rPr>
              <a:t>Formatting:</a:t>
            </a:r>
            <a:endParaRPr lang="he-IL" b="1" dirty="0">
              <a:latin typeface="Maiandra GD" panose="020E0502030308020204" pitchFamily="34" charset="0"/>
            </a:endParaRPr>
          </a:p>
        </p:txBody>
      </p:sp>
      <p:pic>
        <p:nvPicPr>
          <p:cNvPr id="22" name="תמונה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836776" y="2562948"/>
            <a:ext cx="3585007" cy="4647921"/>
          </a:xfrm>
          <a:prstGeom prst="rect">
            <a:avLst/>
          </a:prstGeom>
        </p:spPr>
      </p:pic>
      <p:pic>
        <p:nvPicPr>
          <p:cNvPr id="15" name="תמונה 14"/>
          <p:cNvPicPr>
            <a:picLocks noChangeAspect="1"/>
          </p:cNvPicPr>
          <p:nvPr/>
        </p:nvPicPr>
        <p:blipFill rotWithShape="1">
          <a:blip r:embed="rId4"/>
          <a:srcRect l="45058" t="74285" r="40829" b="6518"/>
          <a:stretch/>
        </p:blipFill>
        <p:spPr>
          <a:xfrm>
            <a:off x="5799412" y="1641561"/>
            <a:ext cx="4390644" cy="2787200"/>
          </a:xfrm>
          <a:prstGeom prst="rect">
            <a:avLst/>
          </a:prstGeom>
        </p:spPr>
      </p:pic>
      <p:sp>
        <p:nvSpPr>
          <p:cNvPr id="19" name="TextBox 18"/>
          <p:cNvSpPr txBox="1"/>
          <p:nvPr/>
        </p:nvSpPr>
        <p:spPr>
          <a:xfrm>
            <a:off x="1949196" y="2856779"/>
            <a:ext cx="4426483" cy="830997"/>
          </a:xfrm>
          <a:prstGeom prst="rect">
            <a:avLst/>
          </a:prstGeom>
          <a:noFill/>
        </p:spPr>
        <p:txBody>
          <a:bodyPr wrap="square" rtlCol="1">
            <a:spAutoFit/>
          </a:bodyPr>
          <a:lstStyle/>
          <a:p>
            <a:pPr algn="l"/>
            <a:r>
              <a:rPr lang="en-US" sz="1600" dirty="0" smtClean="0">
                <a:latin typeface="Maiandra GD" panose="020E0502030308020204" pitchFamily="34" charset="0"/>
              </a:rPr>
              <a:t>I </a:t>
            </a:r>
            <a:r>
              <a:rPr lang="en-US" sz="1600" dirty="0">
                <a:latin typeface="Maiandra GD" panose="020E0502030308020204" pitchFamily="34" charset="0"/>
              </a:rPr>
              <a:t>have </a:t>
            </a:r>
            <a:r>
              <a:rPr lang="en-US" sz="1600" dirty="0" smtClean="0">
                <a:latin typeface="Maiandra GD" panose="020E0502030308020204" pitchFamily="34" charset="0"/>
              </a:rPr>
              <a:t>a </a:t>
            </a:r>
            <a:r>
              <a:rPr lang="en-US" sz="1600" dirty="0">
                <a:latin typeface="Maiandra GD" panose="020E0502030308020204" pitchFamily="34" charset="0"/>
              </a:rPr>
              <a:t>tiny </a:t>
            </a:r>
            <a:r>
              <a:rPr lang="en-US" sz="1600" dirty="0" smtClean="0">
                <a:latin typeface="Maiandra GD" panose="020E0502030308020204" pitchFamily="34" charset="0"/>
              </a:rPr>
              <a:t>number of duplicates rows, which contained the exact same values, so I kept only the first ones.</a:t>
            </a:r>
            <a:endParaRPr lang="he-IL" sz="1600" dirty="0">
              <a:latin typeface="Maiandra GD" panose="020E0502030308020204" pitchFamily="34" charset="0"/>
            </a:endParaRPr>
          </a:p>
        </p:txBody>
      </p:sp>
      <p:sp>
        <p:nvSpPr>
          <p:cNvPr id="20" name="TextBox 19"/>
          <p:cNvSpPr txBox="1"/>
          <p:nvPr/>
        </p:nvSpPr>
        <p:spPr>
          <a:xfrm>
            <a:off x="1898251" y="4047965"/>
            <a:ext cx="4573524" cy="830997"/>
          </a:xfrm>
          <a:prstGeom prst="rect">
            <a:avLst/>
          </a:prstGeom>
          <a:noFill/>
        </p:spPr>
        <p:txBody>
          <a:bodyPr wrap="square" rtlCol="1">
            <a:spAutoFit/>
          </a:bodyPr>
          <a:lstStyle/>
          <a:p>
            <a:pPr algn="l"/>
            <a:r>
              <a:rPr lang="en-US" sz="1600" dirty="0" smtClean="0">
                <a:latin typeface="Maiandra GD" panose="020E0502030308020204" pitchFamily="34" charset="0"/>
              </a:rPr>
              <a:t>Many </a:t>
            </a:r>
            <a:r>
              <a:rPr lang="en-US" sz="1600" dirty="0">
                <a:latin typeface="Maiandra GD" panose="020E0502030308020204" pitchFamily="34" charset="0"/>
              </a:rPr>
              <a:t>strings contained </a:t>
            </a:r>
            <a:r>
              <a:rPr lang="en-US" sz="1600" dirty="0" smtClean="0">
                <a:latin typeface="Maiandra GD" panose="020E0502030308020204" pitchFamily="34" charset="0"/>
              </a:rPr>
              <a:t>unnecessary signs, duplicated words and so on, so I built some “cleaning” methods. </a:t>
            </a:r>
            <a:endParaRPr lang="he-IL" sz="1600" dirty="0">
              <a:latin typeface="Maiandra GD" panose="020E0502030308020204" pitchFamily="34" charset="0"/>
            </a:endParaRPr>
          </a:p>
        </p:txBody>
      </p:sp>
      <p:sp>
        <p:nvSpPr>
          <p:cNvPr id="21" name="TextBox 20"/>
          <p:cNvSpPr txBox="1"/>
          <p:nvPr/>
        </p:nvSpPr>
        <p:spPr>
          <a:xfrm>
            <a:off x="1949196" y="5100844"/>
            <a:ext cx="4939284" cy="1077218"/>
          </a:xfrm>
          <a:prstGeom prst="rect">
            <a:avLst/>
          </a:prstGeom>
          <a:noFill/>
        </p:spPr>
        <p:txBody>
          <a:bodyPr wrap="square" rtlCol="1">
            <a:spAutoFit/>
          </a:bodyPr>
          <a:lstStyle/>
          <a:p>
            <a:pPr algn="l"/>
            <a:r>
              <a:rPr lang="en-US" sz="1600" dirty="0" smtClean="0">
                <a:latin typeface="Maiandra GD" panose="020E0502030308020204" pitchFamily="34" charset="0"/>
              </a:rPr>
              <a:t>Importing every non–numeric variable into a fitted </a:t>
            </a:r>
            <a:r>
              <a:rPr lang="en-US" sz="1600" dirty="0" smtClean="0"/>
              <a:t>categorical data. Also, splitting columns such as coordinates into two columns, one for the latitude value and one for the longitude.</a:t>
            </a:r>
            <a:endParaRPr lang="he-IL" sz="1600" dirty="0">
              <a:latin typeface="Maiandra GD" panose="020E0502030308020204" pitchFamily="34" charset="0"/>
            </a:endParaRPr>
          </a:p>
        </p:txBody>
      </p:sp>
      <p:sp>
        <p:nvSpPr>
          <p:cNvPr id="18" name="TextBox 17"/>
          <p:cNvSpPr txBox="1"/>
          <p:nvPr/>
        </p:nvSpPr>
        <p:spPr>
          <a:xfrm>
            <a:off x="1949196" y="2001490"/>
            <a:ext cx="4441444" cy="830997"/>
          </a:xfrm>
          <a:prstGeom prst="rect">
            <a:avLst/>
          </a:prstGeom>
          <a:noFill/>
        </p:spPr>
        <p:txBody>
          <a:bodyPr wrap="square" rtlCol="1">
            <a:spAutoFit/>
          </a:bodyPr>
          <a:lstStyle/>
          <a:p>
            <a:pPr algn="l"/>
            <a:r>
              <a:rPr lang="en-US" sz="1600" dirty="0" smtClean="0">
                <a:latin typeface="Maiandra GD" panose="020E0502030308020204" pitchFamily="34" charset="0"/>
              </a:rPr>
              <a:t>Dropping rows and columns with too many missing values.</a:t>
            </a:r>
            <a:br>
              <a:rPr lang="en-US" sz="1600" dirty="0" smtClean="0">
                <a:latin typeface="Maiandra GD" panose="020E0502030308020204" pitchFamily="34" charset="0"/>
              </a:rPr>
            </a:br>
            <a:endParaRPr lang="he-IL" sz="1600" dirty="0">
              <a:latin typeface="Maiandra GD" panose="020E0502030308020204" pitchFamily="34" charset="0"/>
            </a:endParaRPr>
          </a:p>
        </p:txBody>
      </p:sp>
    </p:spTree>
    <p:extLst>
      <p:ext uri="{BB962C8B-B14F-4D97-AF65-F5344CB8AC3E}">
        <p14:creationId xmlns:p14="http://schemas.microsoft.com/office/powerpoint/2010/main" val="24872510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1002792" y="0"/>
            <a:ext cx="10671048" cy="6858000"/>
            <a:chOff x="393192" y="0"/>
            <a:chExt cx="10671048"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192" y="0"/>
              <a:ext cx="10671048" cy="6858000"/>
            </a:xfrm>
            <a:prstGeom prst="rect">
              <a:avLst/>
            </a:prstGeom>
          </p:spPr>
        </p:pic>
        <p:sp>
          <p:nvSpPr>
            <p:cNvPr id="3" name="מלבן 2"/>
            <p:cNvSpPr/>
            <p:nvPr/>
          </p:nvSpPr>
          <p:spPr>
            <a:xfrm>
              <a:off x="660400" y="27432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7" name="מלבן 6"/>
          <p:cNvSpPr/>
          <p:nvPr/>
        </p:nvSpPr>
        <p:spPr>
          <a:xfrm>
            <a:off x="3101893" y="859135"/>
            <a:ext cx="2810128" cy="369332"/>
          </a:xfrm>
          <a:prstGeom prst="rect">
            <a:avLst/>
          </a:prstGeom>
        </p:spPr>
        <p:txBody>
          <a:bodyPr wrap="none">
            <a:spAutoFit/>
          </a:bodyPr>
          <a:lstStyle/>
          <a:p>
            <a:pPr algn="l"/>
            <a:r>
              <a:rPr lang="en-US" b="1" dirty="0" smtClean="0">
                <a:solidFill>
                  <a:srgbClr val="7030A0"/>
                </a:solidFill>
                <a:latin typeface="Maiandra GD" panose="020E0502030308020204" pitchFamily="34" charset="0"/>
              </a:rPr>
              <a:t>Full - Locations </a:t>
            </a:r>
            <a:r>
              <a:rPr lang="en-US" b="1" dirty="0">
                <a:solidFill>
                  <a:srgbClr val="7030A0"/>
                </a:solidFill>
                <a:latin typeface="Maiandra GD" panose="020E0502030308020204" pitchFamily="34" charset="0"/>
              </a:rPr>
              <a:t>Dataframe</a:t>
            </a:r>
            <a:endParaRPr lang="he-IL" b="1" dirty="0">
              <a:solidFill>
                <a:srgbClr val="7030A0"/>
              </a:solidFill>
              <a:latin typeface="Maiandra GD" panose="020E0502030308020204" pitchFamily="34" charset="0"/>
            </a:endParaRPr>
          </a:p>
        </p:txBody>
      </p:sp>
      <p:grpSp>
        <p:nvGrpSpPr>
          <p:cNvPr id="16" name="קבוצה 15"/>
          <p:cNvGrpSpPr/>
          <p:nvPr/>
        </p:nvGrpSpPr>
        <p:grpSpPr>
          <a:xfrm>
            <a:off x="680720" y="1228467"/>
            <a:ext cx="7498080" cy="4237613"/>
            <a:chOff x="680720" y="1228467"/>
            <a:chExt cx="7498080" cy="4237613"/>
          </a:xfrm>
        </p:grpSpPr>
        <p:pic>
          <p:nvPicPr>
            <p:cNvPr id="6" name="תמונה 5"/>
            <p:cNvPicPr>
              <a:picLocks noChangeAspect="1"/>
            </p:cNvPicPr>
            <p:nvPr/>
          </p:nvPicPr>
          <p:blipFill rotWithShape="1">
            <a:blip r:embed="rId3"/>
            <a:srcRect l="21416" t="30222" r="17084" b="6222"/>
            <a:stretch/>
          </p:blipFill>
          <p:spPr>
            <a:xfrm>
              <a:off x="680720" y="1228467"/>
              <a:ext cx="7498080" cy="4237613"/>
            </a:xfrm>
            <a:prstGeom prst="rect">
              <a:avLst/>
            </a:prstGeom>
          </p:spPr>
        </p:pic>
        <p:sp>
          <p:nvSpPr>
            <p:cNvPr id="14" name="מלבן 13"/>
            <p:cNvSpPr/>
            <p:nvPr/>
          </p:nvSpPr>
          <p:spPr>
            <a:xfrm>
              <a:off x="680720" y="1228467"/>
              <a:ext cx="7498080" cy="4237613"/>
            </a:xfrm>
            <a:prstGeom prst="rect">
              <a:avLst/>
            </a:prstGeom>
            <a:noFill/>
            <a:ln w="28575">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17" name="קבוצה 16"/>
          <p:cNvGrpSpPr/>
          <p:nvPr/>
        </p:nvGrpSpPr>
        <p:grpSpPr>
          <a:xfrm>
            <a:off x="5262880" y="3321873"/>
            <a:ext cx="6733032" cy="2966720"/>
            <a:chOff x="5262880" y="3321873"/>
            <a:chExt cx="6733032" cy="2966720"/>
          </a:xfrm>
        </p:grpSpPr>
        <p:pic>
          <p:nvPicPr>
            <p:cNvPr id="8" name="תמונה 7"/>
            <p:cNvPicPr>
              <a:picLocks noChangeAspect="1"/>
            </p:cNvPicPr>
            <p:nvPr/>
          </p:nvPicPr>
          <p:blipFill rotWithShape="1">
            <a:blip r:embed="rId4"/>
            <a:srcRect l="15334" t="37333" r="30083" b="19407"/>
            <a:stretch/>
          </p:blipFill>
          <p:spPr>
            <a:xfrm>
              <a:off x="5341112" y="3321873"/>
              <a:ext cx="6654800" cy="2966720"/>
            </a:xfrm>
            <a:prstGeom prst="rect">
              <a:avLst/>
            </a:prstGeom>
          </p:spPr>
        </p:pic>
        <p:sp>
          <p:nvSpPr>
            <p:cNvPr id="15" name="מלבן 14"/>
            <p:cNvSpPr/>
            <p:nvPr/>
          </p:nvSpPr>
          <p:spPr>
            <a:xfrm>
              <a:off x="5262880" y="3321873"/>
              <a:ext cx="6644640" cy="2966720"/>
            </a:xfrm>
            <a:prstGeom prst="rect">
              <a:avLst/>
            </a:prstGeom>
            <a:noFill/>
            <a:ln w="28575">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3" name="מלבן 12"/>
          <p:cNvSpPr/>
          <p:nvPr/>
        </p:nvSpPr>
        <p:spPr>
          <a:xfrm>
            <a:off x="7814289" y="2977941"/>
            <a:ext cx="2004074" cy="369332"/>
          </a:xfrm>
          <a:prstGeom prst="rect">
            <a:avLst/>
          </a:prstGeom>
        </p:spPr>
        <p:txBody>
          <a:bodyPr wrap="none">
            <a:spAutoFit/>
          </a:bodyPr>
          <a:lstStyle/>
          <a:p>
            <a:r>
              <a:rPr lang="en-US" b="1" dirty="0" smtClean="0">
                <a:solidFill>
                  <a:srgbClr val="7030A0"/>
                </a:solidFill>
                <a:latin typeface="Maiandra GD" panose="020E0502030308020204" pitchFamily="34" charset="0"/>
              </a:rPr>
              <a:t>Locations Dataset </a:t>
            </a:r>
            <a:endParaRPr lang="he-IL" dirty="0"/>
          </a:p>
        </p:txBody>
      </p:sp>
    </p:spTree>
    <p:extLst>
      <p:ext uri="{BB962C8B-B14F-4D97-AF65-F5344CB8AC3E}">
        <p14:creationId xmlns:p14="http://schemas.microsoft.com/office/powerpoint/2010/main" val="2801264161"/>
      </p:ext>
    </p:extLst>
  </p:cSld>
  <p:clrMapOvr>
    <a:masterClrMapping/>
  </p:clrMapOvr>
  <p:timing>
    <p:tnLst>
      <p:par>
        <p:cTn id="1" dur="indefinite" restart="never" nodeType="tmRoot"/>
      </p:par>
    </p:tnLst>
  </p:timing>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905</TotalTime>
  <Words>1366</Words>
  <Application>Microsoft Office PowerPoint</Application>
  <PresentationFormat>מסך רחב</PresentationFormat>
  <Paragraphs>171</Paragraphs>
  <Slides>24</Slides>
  <Notes>0</Notes>
  <HiddenSlides>0</HiddenSlides>
  <MMClips>0</MMClips>
  <ScaleCrop>false</ScaleCrop>
  <HeadingPairs>
    <vt:vector size="6" baseType="variant">
      <vt:variant>
        <vt:lpstr>גופנים בשימוש</vt:lpstr>
      </vt:variant>
      <vt:variant>
        <vt:i4>8</vt:i4>
      </vt:variant>
      <vt:variant>
        <vt:lpstr>ערכת נושא</vt:lpstr>
      </vt:variant>
      <vt:variant>
        <vt:i4>1</vt:i4>
      </vt:variant>
      <vt:variant>
        <vt:lpstr>כותרות שקופיות</vt:lpstr>
      </vt:variant>
      <vt:variant>
        <vt:i4>24</vt:i4>
      </vt:variant>
    </vt:vector>
  </HeadingPairs>
  <TitlesOfParts>
    <vt:vector size="33" baseType="lpstr">
      <vt:lpstr>Arial</vt:lpstr>
      <vt:lpstr>Calibri</vt:lpstr>
      <vt:lpstr>Calibri Light</vt:lpstr>
      <vt:lpstr>Caveat</vt:lpstr>
      <vt:lpstr>Gabriola</vt:lpstr>
      <vt:lpstr>Maiandra GD</vt:lpstr>
      <vt:lpstr>SWItalc</vt:lpstr>
      <vt:lpstr>Times New Roman</vt:lpstr>
      <vt:lpstr>ערכת נושא Office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נעם בסט</dc:creator>
  <cp:lastModifiedBy>נעם בסט</cp:lastModifiedBy>
  <cp:revision>93</cp:revision>
  <dcterms:created xsi:type="dcterms:W3CDTF">2021-02-10T07:45:08Z</dcterms:created>
  <dcterms:modified xsi:type="dcterms:W3CDTF">2021-02-11T19:15:20Z</dcterms:modified>
</cp:coreProperties>
</file>